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63" r:id="rId5"/>
    <p:sldId id="262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84" r:id="rId16"/>
    <p:sldId id="273" r:id="rId17"/>
    <p:sldId id="274" r:id="rId18"/>
    <p:sldId id="275" r:id="rId19"/>
    <p:sldId id="276" r:id="rId20"/>
    <p:sldId id="281" r:id="rId21"/>
    <p:sldId id="277" r:id="rId22"/>
    <p:sldId id="278" r:id="rId23"/>
    <p:sldId id="279" r:id="rId24"/>
    <p:sldId id="280" r:id="rId25"/>
    <p:sldId id="282" r:id="rId26"/>
    <p:sldId id="283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Word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1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2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3.xlsx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Word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4.xlsx"/><Relationship Id="rId1" Type="http://schemas.openxmlformats.org/officeDocument/2006/relationships/themeOverride" Target="../theme/themeOverride4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5.xlsx"/><Relationship Id="rId1" Type="http://schemas.openxmlformats.org/officeDocument/2006/relationships/themeOverride" Target="../theme/themeOverride5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6.xlsx"/><Relationship Id="rId1" Type="http://schemas.openxmlformats.org/officeDocument/2006/relationships/themeOverride" Target="../theme/themeOverride6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Office_Excel7.xlsx"/><Relationship Id="rId1" Type="http://schemas.openxmlformats.org/officeDocument/2006/relationships/themeOverride" Target="../theme/themeOverrid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 algn="ctr">
              <a:defRPr/>
            </a:pPr>
            <a:r>
              <a:rPr lang="ru-RU" sz="1100"/>
              <a:t>Сравнительный анализ результатов ЕГЭ-2018г. математики базового уровня в сравнении</a:t>
            </a:r>
            <a:r>
              <a:rPr lang="ru-RU" sz="1100" baseline="0"/>
              <a:t> с 2017годом</a:t>
            </a:r>
            <a:endParaRPr lang="ru-RU" sz="1100"/>
          </a:p>
        </c:rich>
      </c:tx>
      <c:layout>
        <c:manualLayout>
          <c:xMode val="edge"/>
          <c:yMode val="edge"/>
          <c:x val="0.14126147289677371"/>
          <c:y val="2.7678406103025598E-2"/>
        </c:manualLayout>
      </c:layout>
      <c:spPr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c:spPr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'[Диаграмма в Microsoft Word]Лист2'!$B$1</c:f>
              <c:strCache>
                <c:ptCount val="1"/>
                <c:pt idx="0">
                  <c:v>ср балл 2017г.</c:v>
                </c:pt>
              </c:strCache>
            </c:strRef>
          </c:tx>
          <c:dLbls>
            <c:showVal val="1"/>
          </c:dLbls>
          <c:cat>
            <c:strRef>
              <c:f>'[Диаграмма в Microsoft Word]Лист2'!$A$2:$A$10</c:f>
              <c:strCache>
                <c:ptCount val="9"/>
                <c:pt idx="0">
                  <c:v>Ащебутакская СОШ</c:v>
                </c:pt>
                <c:pt idx="1">
                  <c:v>ДСОШ №1</c:v>
                </c:pt>
                <c:pt idx="2">
                  <c:v>ДСОШ №2</c:v>
                </c:pt>
                <c:pt idx="3">
                  <c:v>Красночабанская СОШ</c:v>
                </c:pt>
                <c:pt idx="4">
                  <c:v>Голубой Факел</c:v>
                </c:pt>
                <c:pt idx="5">
                  <c:v>ПолеваяСОШ</c:v>
                </c:pt>
                <c:pt idx="6">
                  <c:v>Район</c:v>
                </c:pt>
                <c:pt idx="7">
                  <c:v>Область</c:v>
                </c:pt>
                <c:pt idx="8">
                  <c:v>Россия</c:v>
                </c:pt>
              </c:strCache>
            </c:strRef>
          </c:cat>
          <c:val>
            <c:numRef>
              <c:f>'[Диаграмма в Microsoft Word]Лист2'!$B$2:$B$8</c:f>
              <c:numCache>
                <c:formatCode>General</c:formatCode>
                <c:ptCount val="7"/>
                <c:pt idx="0">
                  <c:v>4</c:v>
                </c:pt>
                <c:pt idx="1">
                  <c:v>4.1199999999999992</c:v>
                </c:pt>
                <c:pt idx="2">
                  <c:v>4.0999999999999996</c:v>
                </c:pt>
                <c:pt idx="3">
                  <c:v>5</c:v>
                </c:pt>
                <c:pt idx="4">
                  <c:v>4.67</c:v>
                </c:pt>
                <c:pt idx="5">
                  <c:v>4.5</c:v>
                </c:pt>
                <c:pt idx="6">
                  <c:v>4.28</c:v>
                </c:pt>
              </c:numCache>
            </c:numRef>
          </c:val>
        </c:ser>
        <c:ser>
          <c:idx val="1"/>
          <c:order val="1"/>
          <c:tx>
            <c:strRef>
              <c:f>'[Диаграмма в Microsoft Word]Лист2'!$C$1</c:f>
              <c:strCache>
                <c:ptCount val="1"/>
                <c:pt idx="0">
                  <c:v>ср.балл 2018г.</c:v>
                </c:pt>
              </c:strCache>
            </c:strRef>
          </c:tx>
          <c:spPr>
            <a:solidFill>
              <a:srgbClr val="C00000"/>
            </a:solidFill>
          </c:spPr>
          <c:dLbls>
            <c:showVal val="1"/>
          </c:dLbls>
          <c:cat>
            <c:strRef>
              <c:f>'[Диаграмма в Microsoft Word]Лист2'!$A$2:$A$10</c:f>
              <c:strCache>
                <c:ptCount val="9"/>
                <c:pt idx="0">
                  <c:v>Ащебутакская СОШ</c:v>
                </c:pt>
                <c:pt idx="1">
                  <c:v>ДСОШ №1</c:v>
                </c:pt>
                <c:pt idx="2">
                  <c:v>ДСОШ №2</c:v>
                </c:pt>
                <c:pt idx="3">
                  <c:v>Красночабанская СОШ</c:v>
                </c:pt>
                <c:pt idx="4">
                  <c:v>Голубой Факел</c:v>
                </c:pt>
                <c:pt idx="5">
                  <c:v>ПолеваяСОШ</c:v>
                </c:pt>
                <c:pt idx="6">
                  <c:v>Район</c:v>
                </c:pt>
                <c:pt idx="7">
                  <c:v>Область</c:v>
                </c:pt>
                <c:pt idx="8">
                  <c:v>Россия</c:v>
                </c:pt>
              </c:strCache>
            </c:strRef>
          </c:cat>
          <c:val>
            <c:numRef>
              <c:f>'[Диаграмма в Microsoft Word]Лист2'!$C$2:$C$10</c:f>
              <c:numCache>
                <c:formatCode>General</c:formatCode>
                <c:ptCount val="9"/>
                <c:pt idx="0">
                  <c:v>4</c:v>
                </c:pt>
                <c:pt idx="1">
                  <c:v>4.5999999999999996</c:v>
                </c:pt>
                <c:pt idx="2">
                  <c:v>4.2</c:v>
                </c:pt>
                <c:pt idx="3">
                  <c:v>4.5999999999999996</c:v>
                </c:pt>
                <c:pt idx="4">
                  <c:v>4.5</c:v>
                </c:pt>
                <c:pt idx="6">
                  <c:v>4.4000000000000004</c:v>
                </c:pt>
                <c:pt idx="7">
                  <c:v>4.6199999999999992</c:v>
                </c:pt>
                <c:pt idx="8">
                  <c:v>4.29</c:v>
                </c:pt>
              </c:numCache>
            </c:numRef>
          </c:val>
        </c:ser>
        <c:dLbls>
          <c:showVal val="1"/>
        </c:dLbls>
        <c:shape val="box"/>
        <c:axId val="56966528"/>
        <c:axId val="56976512"/>
        <c:axId val="0"/>
      </c:bar3DChart>
      <c:catAx>
        <c:axId val="56966528"/>
        <c:scaling>
          <c:orientation val="minMax"/>
        </c:scaling>
        <c:axPos val="b"/>
        <c:majorTickMark val="none"/>
        <c:tickLblPos val="nextTo"/>
        <c:crossAx val="56976512"/>
        <c:crosses val="autoZero"/>
        <c:auto val="1"/>
        <c:lblAlgn val="ctr"/>
        <c:lblOffset val="100"/>
      </c:catAx>
      <c:valAx>
        <c:axId val="56976512"/>
        <c:scaling>
          <c:orientation val="minMax"/>
        </c:scaling>
        <c:delete val="1"/>
        <c:axPos val="l"/>
        <c:numFmt formatCode="General" sourceLinked="1"/>
        <c:tickLblPos val="nextTo"/>
        <c:crossAx val="56966528"/>
        <c:crosses val="autoZero"/>
        <c:crossBetween val="between"/>
      </c:valAx>
    </c:plotArea>
    <c:legend>
      <c:legendPos val="t"/>
      <c:layout/>
    </c:legend>
    <c:plotVisOnly val="1"/>
    <c:dispBlanksAs val="gap"/>
  </c:chart>
  <c:spPr>
    <a:solidFill>
      <a:schemeClr val="lt1"/>
    </a:solidFill>
    <a:ln w="25400" cap="flat" cmpd="sng" algn="ctr">
      <a:solidFill>
        <a:schemeClr val="accent2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sz="1200"/>
              <a:t>Результаты ЕГЭ-2018г по математике профильного уровня в разрезе района,области,России.</a:t>
            </a:r>
          </a:p>
        </c:rich>
      </c:tx>
      <c:layout/>
      <c:spPr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c:spPr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Лист3!$B$1</c:f>
              <c:strCache>
                <c:ptCount val="1"/>
                <c:pt idx="0">
                  <c:v>ср. балл</c:v>
                </c:pt>
              </c:strCache>
            </c:strRef>
          </c:tx>
          <c:dLbls>
            <c:showVal val="1"/>
          </c:dLbls>
          <c:cat>
            <c:strRef>
              <c:f>Лист3!$A$2:$A$10</c:f>
              <c:strCache>
                <c:ptCount val="9"/>
                <c:pt idx="0">
                  <c:v>Ащебутакская СОШ</c:v>
                </c:pt>
                <c:pt idx="1">
                  <c:v>ДСОШ №1</c:v>
                </c:pt>
                <c:pt idx="2">
                  <c:v>ДСОШ №2</c:v>
                </c:pt>
                <c:pt idx="3">
                  <c:v>Красночабанская СОШ</c:v>
                </c:pt>
                <c:pt idx="4">
                  <c:v>Полевая СОШ</c:v>
                </c:pt>
                <c:pt idx="5">
                  <c:v>Голубой Факел</c:v>
                </c:pt>
                <c:pt idx="6">
                  <c:v>Район</c:v>
                </c:pt>
                <c:pt idx="7">
                  <c:v>Область </c:v>
                </c:pt>
                <c:pt idx="8">
                  <c:v>Россия</c:v>
                </c:pt>
              </c:strCache>
            </c:strRef>
          </c:cat>
          <c:val>
            <c:numRef>
              <c:f>Лист3!$B$2:$B$10</c:f>
              <c:numCache>
                <c:formatCode>General</c:formatCode>
                <c:ptCount val="9"/>
                <c:pt idx="0">
                  <c:v>55</c:v>
                </c:pt>
                <c:pt idx="1">
                  <c:v>49</c:v>
                </c:pt>
                <c:pt idx="2">
                  <c:v>47.7</c:v>
                </c:pt>
                <c:pt idx="3">
                  <c:v>39</c:v>
                </c:pt>
                <c:pt idx="4">
                  <c:v>65</c:v>
                </c:pt>
                <c:pt idx="5">
                  <c:v>52</c:v>
                </c:pt>
                <c:pt idx="6">
                  <c:v>49.6</c:v>
                </c:pt>
                <c:pt idx="7">
                  <c:v>58</c:v>
                </c:pt>
                <c:pt idx="8">
                  <c:v>49.8</c:v>
                </c:pt>
              </c:numCache>
            </c:numRef>
          </c:val>
        </c:ser>
        <c:dLbls>
          <c:showVal val="1"/>
        </c:dLbls>
        <c:shape val="box"/>
        <c:axId val="61470208"/>
        <c:axId val="57406208"/>
        <c:axId val="0"/>
      </c:bar3DChart>
      <c:catAx>
        <c:axId val="61470208"/>
        <c:scaling>
          <c:orientation val="minMax"/>
        </c:scaling>
        <c:axPos val="b"/>
        <c:majorTickMark val="none"/>
        <c:tickLblPos val="nextTo"/>
        <c:crossAx val="57406208"/>
        <c:crosses val="autoZero"/>
        <c:auto val="1"/>
        <c:lblAlgn val="ctr"/>
        <c:lblOffset val="100"/>
      </c:catAx>
      <c:valAx>
        <c:axId val="57406208"/>
        <c:scaling>
          <c:orientation val="minMax"/>
        </c:scaling>
        <c:delete val="1"/>
        <c:axPos val="l"/>
        <c:numFmt formatCode="General" sourceLinked="1"/>
        <c:tickLblPos val="nextTo"/>
        <c:crossAx val="61470208"/>
        <c:crosses val="autoZero"/>
        <c:crossBetween val="between"/>
      </c:valAx>
    </c:plotArea>
    <c:legend>
      <c:legendPos val="t"/>
      <c:layout/>
    </c:legend>
    <c:plotVisOnly val="1"/>
    <c:dispBlanksAs val="gap"/>
  </c:chart>
  <c:spPr>
    <a:solidFill>
      <a:schemeClr val="lt1"/>
    </a:solidFill>
    <a:ln w="25400" cap="flat" cmpd="sng" algn="ctr">
      <a:solidFill>
        <a:schemeClr val="accent2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ru-RU" sz="1200">
                <a:solidFill>
                  <a:schemeClr val="dk1"/>
                </a:solidFill>
                <a:latin typeface="+mn-lt"/>
                <a:ea typeface="+mn-ea"/>
                <a:cs typeface="+mn-cs"/>
              </a:rPr>
              <a:t>Результаты</a:t>
            </a:r>
            <a:r>
              <a:rPr lang="ru-RU" sz="1200" baseline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ЕГЭ-2018г.по химии в сравнении с 2017годом</a:t>
            </a:r>
            <a:endParaRPr lang="ru-RU" sz="1200"/>
          </a:p>
        </c:rich>
      </c:tx>
      <c:layout/>
      <c:spPr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c:spPr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Лист6!$B$1</c:f>
              <c:strCache>
                <c:ptCount val="1"/>
                <c:pt idx="0">
                  <c:v>ср.балл 17 год</c:v>
                </c:pt>
              </c:strCache>
            </c:strRef>
          </c:tx>
          <c:dLbls>
            <c:showVal val="1"/>
          </c:dLbls>
          <c:cat>
            <c:strRef>
              <c:f>Лист6!$A$2:$A$8</c:f>
              <c:strCache>
                <c:ptCount val="7"/>
                <c:pt idx="0">
                  <c:v>Ащебутакская СОШ</c:v>
                </c:pt>
                <c:pt idx="1">
                  <c:v>ДСОШ №1</c:v>
                </c:pt>
                <c:pt idx="2">
                  <c:v>ДСОШ №2</c:v>
                </c:pt>
                <c:pt idx="3">
                  <c:v>Красноч. СОШ</c:v>
                </c:pt>
                <c:pt idx="4">
                  <c:v>Полевая СОШ</c:v>
                </c:pt>
                <c:pt idx="5">
                  <c:v>Голуб Факел</c:v>
                </c:pt>
                <c:pt idx="6">
                  <c:v>Район</c:v>
                </c:pt>
              </c:strCache>
            </c:strRef>
          </c:cat>
          <c:val>
            <c:numRef>
              <c:f>Лист6!$B$2:$B$8</c:f>
              <c:numCache>
                <c:formatCode>General</c:formatCode>
                <c:ptCount val="7"/>
                <c:pt idx="1">
                  <c:v>69.599999999999994</c:v>
                </c:pt>
                <c:pt idx="2">
                  <c:v>63.8</c:v>
                </c:pt>
                <c:pt idx="3">
                  <c:v>57</c:v>
                </c:pt>
                <c:pt idx="4">
                  <c:v>71</c:v>
                </c:pt>
                <c:pt idx="5">
                  <c:v>56</c:v>
                </c:pt>
                <c:pt idx="6">
                  <c:v>65.61999999999999</c:v>
                </c:pt>
              </c:numCache>
            </c:numRef>
          </c:val>
        </c:ser>
        <c:ser>
          <c:idx val="1"/>
          <c:order val="1"/>
          <c:tx>
            <c:strRef>
              <c:f>Лист6!$C$1</c:f>
              <c:strCache>
                <c:ptCount val="1"/>
                <c:pt idx="0">
                  <c:v>ср.балл 18 год</c:v>
                </c:pt>
              </c:strCache>
            </c:strRef>
          </c:tx>
          <c:dLbls>
            <c:showVal val="1"/>
          </c:dLbls>
          <c:cat>
            <c:strRef>
              <c:f>Лист6!$A$2:$A$8</c:f>
              <c:strCache>
                <c:ptCount val="7"/>
                <c:pt idx="0">
                  <c:v>Ащебутакская СОШ</c:v>
                </c:pt>
                <c:pt idx="1">
                  <c:v>ДСОШ №1</c:v>
                </c:pt>
                <c:pt idx="2">
                  <c:v>ДСОШ №2</c:v>
                </c:pt>
                <c:pt idx="3">
                  <c:v>Красноч. СОШ</c:v>
                </c:pt>
                <c:pt idx="4">
                  <c:v>Полевая СОШ</c:v>
                </c:pt>
                <c:pt idx="5">
                  <c:v>Голуб Факел</c:v>
                </c:pt>
                <c:pt idx="6">
                  <c:v>Район</c:v>
                </c:pt>
              </c:strCache>
            </c:strRef>
          </c:cat>
          <c:val>
            <c:numRef>
              <c:f>Лист6!$C$2:$C$8</c:f>
              <c:numCache>
                <c:formatCode>General</c:formatCode>
                <c:ptCount val="7"/>
                <c:pt idx="0">
                  <c:v>51</c:v>
                </c:pt>
                <c:pt idx="1">
                  <c:v>57</c:v>
                </c:pt>
                <c:pt idx="6">
                  <c:v>53.4</c:v>
                </c:pt>
              </c:numCache>
            </c:numRef>
          </c:val>
        </c:ser>
        <c:dLbls>
          <c:showVal val="1"/>
        </c:dLbls>
        <c:shape val="box"/>
        <c:axId val="60141568"/>
        <c:axId val="60143104"/>
        <c:axId val="0"/>
      </c:bar3DChart>
      <c:catAx>
        <c:axId val="60141568"/>
        <c:scaling>
          <c:orientation val="minMax"/>
        </c:scaling>
        <c:axPos val="b"/>
        <c:majorTickMark val="none"/>
        <c:tickLblPos val="nextTo"/>
        <c:crossAx val="60143104"/>
        <c:crosses val="autoZero"/>
        <c:auto val="1"/>
        <c:lblAlgn val="ctr"/>
        <c:lblOffset val="100"/>
      </c:catAx>
      <c:valAx>
        <c:axId val="60143104"/>
        <c:scaling>
          <c:orientation val="minMax"/>
        </c:scaling>
        <c:delete val="1"/>
        <c:axPos val="l"/>
        <c:numFmt formatCode="General" sourceLinked="1"/>
        <c:tickLblPos val="nextTo"/>
        <c:crossAx val="60141568"/>
        <c:crosses val="autoZero"/>
        <c:crossBetween val="between"/>
      </c:valAx>
    </c:plotArea>
    <c:legend>
      <c:legendPos val="t"/>
      <c:layout/>
    </c:legend>
    <c:plotVisOnly val="1"/>
    <c:dispBlanksAs val="gap"/>
  </c:chart>
  <c:spPr>
    <a:solidFill>
      <a:schemeClr val="lt1"/>
    </a:solidFill>
    <a:ln w="25400" cap="flat" cmpd="sng" algn="ctr">
      <a:solidFill>
        <a:schemeClr val="accent2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sz="1200"/>
              <a:t>Результаты ЕГЭ-2018г.по истории в сравнении с 2017годом.</a:t>
            </a:r>
          </a:p>
        </c:rich>
      </c:tx>
      <c:layout>
        <c:manualLayout>
          <c:xMode val="edge"/>
          <c:yMode val="edge"/>
          <c:x val="0.12093744531933508"/>
          <c:y val="2.777777777777779E-2"/>
        </c:manualLayout>
      </c:layout>
      <c:spPr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c:spPr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Лист8!$B$1</c:f>
              <c:strCache>
                <c:ptCount val="1"/>
                <c:pt idx="0">
                  <c:v>ср.балл 2017г.</c:v>
                </c:pt>
              </c:strCache>
            </c:strRef>
          </c:tx>
          <c:dLbls>
            <c:showVal val="1"/>
          </c:dLbls>
          <c:cat>
            <c:strRef>
              <c:f>Лист8!$A$2:$A$7</c:f>
              <c:strCache>
                <c:ptCount val="6"/>
                <c:pt idx="0">
                  <c:v>Ащебутакская СОШ</c:v>
                </c:pt>
                <c:pt idx="1">
                  <c:v>ДСОШ №1</c:v>
                </c:pt>
                <c:pt idx="2">
                  <c:v>ДСОШ №2</c:v>
                </c:pt>
                <c:pt idx="3">
                  <c:v>Красночабанская СОШ</c:v>
                </c:pt>
                <c:pt idx="4">
                  <c:v>Голубой Факел</c:v>
                </c:pt>
                <c:pt idx="5">
                  <c:v>Район</c:v>
                </c:pt>
              </c:strCache>
            </c:strRef>
          </c:cat>
          <c:val>
            <c:numRef>
              <c:f>Лист8!$B$2:$B$7</c:f>
              <c:numCache>
                <c:formatCode>General</c:formatCode>
                <c:ptCount val="6"/>
                <c:pt idx="1">
                  <c:v>55.4</c:v>
                </c:pt>
                <c:pt idx="2">
                  <c:v>74</c:v>
                </c:pt>
                <c:pt idx="3">
                  <c:v>77</c:v>
                </c:pt>
                <c:pt idx="4">
                  <c:v>49.3</c:v>
                </c:pt>
                <c:pt idx="5">
                  <c:v>58.5</c:v>
                </c:pt>
              </c:numCache>
            </c:numRef>
          </c:val>
        </c:ser>
        <c:ser>
          <c:idx val="1"/>
          <c:order val="1"/>
          <c:tx>
            <c:strRef>
              <c:f>Лист8!$C$1</c:f>
              <c:strCache>
                <c:ptCount val="1"/>
                <c:pt idx="0">
                  <c:v>ср.балл 2018г.</c:v>
                </c:pt>
              </c:strCache>
            </c:strRef>
          </c:tx>
          <c:dLbls>
            <c:showVal val="1"/>
          </c:dLbls>
          <c:cat>
            <c:strRef>
              <c:f>Лист8!$A$2:$A$7</c:f>
              <c:strCache>
                <c:ptCount val="6"/>
                <c:pt idx="0">
                  <c:v>Ащебутакская СОШ</c:v>
                </c:pt>
                <c:pt idx="1">
                  <c:v>ДСОШ №1</c:v>
                </c:pt>
                <c:pt idx="2">
                  <c:v>ДСОШ №2</c:v>
                </c:pt>
                <c:pt idx="3">
                  <c:v>Красночабанская СОШ</c:v>
                </c:pt>
                <c:pt idx="4">
                  <c:v>Голубой Факел</c:v>
                </c:pt>
                <c:pt idx="5">
                  <c:v>Район</c:v>
                </c:pt>
              </c:strCache>
            </c:strRef>
          </c:cat>
          <c:val>
            <c:numRef>
              <c:f>Лист8!$C$2:$C$7</c:f>
              <c:numCache>
                <c:formatCode>General</c:formatCode>
                <c:ptCount val="6"/>
                <c:pt idx="0">
                  <c:v>70</c:v>
                </c:pt>
                <c:pt idx="1">
                  <c:v>76</c:v>
                </c:pt>
                <c:pt idx="2">
                  <c:v>59.25</c:v>
                </c:pt>
                <c:pt idx="3">
                  <c:v>51.5</c:v>
                </c:pt>
                <c:pt idx="5">
                  <c:v>62.7</c:v>
                </c:pt>
              </c:numCache>
            </c:numRef>
          </c:val>
        </c:ser>
        <c:dLbls>
          <c:showVal val="1"/>
        </c:dLbls>
        <c:shape val="box"/>
        <c:axId val="60599680"/>
        <c:axId val="61895808"/>
        <c:axId val="0"/>
      </c:bar3DChart>
      <c:catAx>
        <c:axId val="60599680"/>
        <c:scaling>
          <c:orientation val="minMax"/>
        </c:scaling>
        <c:axPos val="b"/>
        <c:majorTickMark val="none"/>
        <c:tickLblPos val="nextTo"/>
        <c:crossAx val="61895808"/>
        <c:crosses val="autoZero"/>
        <c:auto val="1"/>
        <c:lblAlgn val="ctr"/>
        <c:lblOffset val="100"/>
      </c:catAx>
      <c:valAx>
        <c:axId val="61895808"/>
        <c:scaling>
          <c:orientation val="minMax"/>
        </c:scaling>
        <c:delete val="1"/>
        <c:axPos val="l"/>
        <c:numFmt formatCode="General" sourceLinked="1"/>
        <c:tickLblPos val="nextTo"/>
        <c:crossAx val="60599680"/>
        <c:crosses val="autoZero"/>
        <c:crossBetween val="between"/>
      </c:valAx>
    </c:plotArea>
    <c:legend>
      <c:legendPos val="t"/>
      <c:layout/>
    </c:legend>
    <c:plotVisOnly val="1"/>
    <c:dispBlanksAs val="gap"/>
  </c:chart>
  <c:spPr>
    <a:solidFill>
      <a:schemeClr val="lt1"/>
    </a:solidFill>
    <a:ln w="25400" cap="flat" cmpd="sng" algn="ctr">
      <a:solidFill>
        <a:schemeClr val="accent2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1200"/>
              <a:t>Результаты ЕГЭ-2018г.по русскому языку в сравнении с 2017годом</a:t>
            </a:r>
          </a:p>
        </c:rich>
      </c:tx>
      <c:layout/>
      <c:spPr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c:spPr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'[Диаграмма в Microsoft Word]Лист10'!$B$1</c:f>
              <c:strCache>
                <c:ptCount val="1"/>
                <c:pt idx="0">
                  <c:v>ср. балл 2017</c:v>
                </c:pt>
              </c:strCache>
            </c:strRef>
          </c:tx>
          <c:dLbls>
            <c:showVal val="1"/>
          </c:dLbls>
          <c:cat>
            <c:strRef>
              <c:f>'[Диаграмма в Microsoft Word]Лист10'!$A$2:$A$9</c:f>
              <c:strCache>
                <c:ptCount val="8"/>
                <c:pt idx="0">
                  <c:v>Ащебутакская СОШ</c:v>
                </c:pt>
                <c:pt idx="1">
                  <c:v>ДСОШ №1</c:v>
                </c:pt>
                <c:pt idx="2">
                  <c:v>ДСОШ №2</c:v>
                </c:pt>
                <c:pt idx="3">
                  <c:v>Красночабанская СОШ</c:v>
                </c:pt>
                <c:pt idx="4">
                  <c:v>Полевая СОШ</c:v>
                </c:pt>
                <c:pt idx="5">
                  <c:v>Голубой Факел</c:v>
                </c:pt>
                <c:pt idx="6">
                  <c:v>Район</c:v>
                </c:pt>
                <c:pt idx="7">
                  <c:v>Россия </c:v>
                </c:pt>
              </c:strCache>
            </c:strRef>
          </c:cat>
          <c:val>
            <c:numRef>
              <c:f>'[Диаграмма в Microsoft Word]Лист10'!$B$2:$B$8</c:f>
              <c:numCache>
                <c:formatCode>General</c:formatCode>
                <c:ptCount val="7"/>
                <c:pt idx="0">
                  <c:v>70.5</c:v>
                </c:pt>
                <c:pt idx="1">
                  <c:v>70.3</c:v>
                </c:pt>
                <c:pt idx="2">
                  <c:v>69</c:v>
                </c:pt>
                <c:pt idx="3">
                  <c:v>76</c:v>
                </c:pt>
                <c:pt idx="4">
                  <c:v>69.599999999999994</c:v>
                </c:pt>
                <c:pt idx="5">
                  <c:v>70.599999999999994</c:v>
                </c:pt>
                <c:pt idx="6">
                  <c:v>70.3</c:v>
                </c:pt>
              </c:numCache>
            </c:numRef>
          </c:val>
        </c:ser>
        <c:ser>
          <c:idx val="1"/>
          <c:order val="1"/>
          <c:tx>
            <c:strRef>
              <c:f>'[Диаграмма в Microsoft Word]Лист10'!$C$1</c:f>
              <c:strCache>
                <c:ptCount val="1"/>
                <c:pt idx="0">
                  <c:v>ср.балл 2018г.</c:v>
                </c:pt>
              </c:strCache>
            </c:strRef>
          </c:tx>
          <c:spPr>
            <a:solidFill>
              <a:srgbClr val="C00000"/>
            </a:solidFill>
          </c:spPr>
          <c:dLbls>
            <c:showVal val="1"/>
          </c:dLbls>
          <c:cat>
            <c:strRef>
              <c:f>'[Диаграмма в Microsoft Word]Лист10'!$A$2:$A$9</c:f>
              <c:strCache>
                <c:ptCount val="8"/>
                <c:pt idx="0">
                  <c:v>Ащебутакская СОШ</c:v>
                </c:pt>
                <c:pt idx="1">
                  <c:v>ДСОШ №1</c:v>
                </c:pt>
                <c:pt idx="2">
                  <c:v>ДСОШ №2</c:v>
                </c:pt>
                <c:pt idx="3">
                  <c:v>Красночабанская СОШ</c:v>
                </c:pt>
                <c:pt idx="4">
                  <c:v>Полевая СОШ</c:v>
                </c:pt>
                <c:pt idx="5">
                  <c:v>Голубой Факел</c:v>
                </c:pt>
                <c:pt idx="6">
                  <c:v>Район</c:v>
                </c:pt>
                <c:pt idx="7">
                  <c:v>Россия </c:v>
                </c:pt>
              </c:strCache>
            </c:strRef>
          </c:cat>
          <c:val>
            <c:numRef>
              <c:f>'[Диаграмма в Microsoft Word]Лист10'!$C$2:$C$9</c:f>
              <c:numCache>
                <c:formatCode>General</c:formatCode>
                <c:ptCount val="8"/>
                <c:pt idx="0">
                  <c:v>71.3</c:v>
                </c:pt>
                <c:pt idx="1">
                  <c:v>68.400000000000006</c:v>
                </c:pt>
                <c:pt idx="2">
                  <c:v>77</c:v>
                </c:pt>
                <c:pt idx="3">
                  <c:v>65.599999999999994</c:v>
                </c:pt>
                <c:pt idx="4">
                  <c:v>76.5</c:v>
                </c:pt>
                <c:pt idx="5">
                  <c:v>68.2</c:v>
                </c:pt>
                <c:pt idx="6">
                  <c:v>72.2</c:v>
                </c:pt>
                <c:pt idx="7">
                  <c:v>70.900000000000006</c:v>
                </c:pt>
              </c:numCache>
            </c:numRef>
          </c:val>
        </c:ser>
        <c:dLbls>
          <c:showVal val="1"/>
        </c:dLbls>
        <c:shape val="box"/>
        <c:axId val="57216000"/>
        <c:axId val="57238272"/>
        <c:axId val="0"/>
      </c:bar3DChart>
      <c:catAx>
        <c:axId val="57216000"/>
        <c:scaling>
          <c:orientation val="minMax"/>
        </c:scaling>
        <c:axPos val="b"/>
        <c:majorTickMark val="none"/>
        <c:tickLblPos val="nextTo"/>
        <c:crossAx val="57238272"/>
        <c:crosses val="autoZero"/>
        <c:auto val="1"/>
        <c:lblAlgn val="ctr"/>
        <c:lblOffset val="100"/>
      </c:catAx>
      <c:valAx>
        <c:axId val="57238272"/>
        <c:scaling>
          <c:orientation val="minMax"/>
        </c:scaling>
        <c:delete val="1"/>
        <c:axPos val="l"/>
        <c:numFmt formatCode="General" sourceLinked="1"/>
        <c:tickLblPos val="nextTo"/>
        <c:crossAx val="57216000"/>
        <c:crosses val="autoZero"/>
        <c:crossBetween val="between"/>
      </c:valAx>
    </c:plotArea>
    <c:legend>
      <c:legendPos val="t"/>
      <c:layout/>
    </c:legend>
    <c:plotVisOnly val="1"/>
    <c:dispBlanksAs val="gap"/>
  </c:chart>
  <c:spPr>
    <a:solidFill>
      <a:schemeClr val="lt1"/>
    </a:solidFill>
    <a:ln w="25400" cap="flat" cmpd="sng" algn="ctr">
      <a:solidFill>
        <a:schemeClr val="accent2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sz="1200"/>
              <a:t>Результаты ЕГЭ-2018 г. по биологии в сравнении с 2017 годом.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Лист12!$B$1</c:f>
              <c:strCache>
                <c:ptCount val="1"/>
                <c:pt idx="0">
                  <c:v>ср.балл 2017г.</c:v>
                </c:pt>
              </c:strCache>
            </c:strRef>
          </c:tx>
          <c:dLbls>
            <c:showVal val="1"/>
          </c:dLbls>
          <c:cat>
            <c:strRef>
              <c:f>Лист12!$A$2:$A$8</c:f>
              <c:strCache>
                <c:ptCount val="7"/>
                <c:pt idx="0">
                  <c:v>Ащебутакская СОШ</c:v>
                </c:pt>
                <c:pt idx="1">
                  <c:v>ДСОШ №1</c:v>
                </c:pt>
                <c:pt idx="2">
                  <c:v>ДСОШ №2</c:v>
                </c:pt>
                <c:pt idx="3">
                  <c:v>Красночабанская СОШ</c:v>
                </c:pt>
                <c:pt idx="4">
                  <c:v>Полевая СОШ</c:v>
                </c:pt>
                <c:pt idx="5">
                  <c:v>Голубой Факел</c:v>
                </c:pt>
                <c:pt idx="6">
                  <c:v>район</c:v>
                </c:pt>
              </c:strCache>
            </c:strRef>
          </c:cat>
          <c:val>
            <c:numRef>
              <c:f>Лист12!$B$2:$B$8</c:f>
              <c:numCache>
                <c:formatCode>General</c:formatCode>
                <c:ptCount val="7"/>
                <c:pt idx="1">
                  <c:v>73.599999999999994</c:v>
                </c:pt>
                <c:pt idx="2">
                  <c:v>60.8</c:v>
                </c:pt>
                <c:pt idx="3">
                  <c:v>56</c:v>
                </c:pt>
                <c:pt idx="4">
                  <c:v>47</c:v>
                </c:pt>
                <c:pt idx="5">
                  <c:v>50</c:v>
                </c:pt>
                <c:pt idx="6">
                  <c:v>62.3</c:v>
                </c:pt>
              </c:numCache>
            </c:numRef>
          </c:val>
        </c:ser>
        <c:ser>
          <c:idx val="1"/>
          <c:order val="1"/>
          <c:tx>
            <c:strRef>
              <c:f>Лист12!$C$1</c:f>
              <c:strCache>
                <c:ptCount val="1"/>
                <c:pt idx="0">
                  <c:v>ср.балл 2018г.</c:v>
                </c:pt>
              </c:strCache>
            </c:strRef>
          </c:tx>
          <c:dLbls>
            <c:showVal val="1"/>
          </c:dLbls>
          <c:cat>
            <c:strRef>
              <c:f>Лист12!$A$2:$A$8</c:f>
              <c:strCache>
                <c:ptCount val="7"/>
                <c:pt idx="0">
                  <c:v>Ащебутакская СОШ</c:v>
                </c:pt>
                <c:pt idx="1">
                  <c:v>ДСОШ №1</c:v>
                </c:pt>
                <c:pt idx="2">
                  <c:v>ДСОШ №2</c:v>
                </c:pt>
                <c:pt idx="3">
                  <c:v>Красночабанская СОШ</c:v>
                </c:pt>
                <c:pt idx="4">
                  <c:v>Полевая СОШ</c:v>
                </c:pt>
                <c:pt idx="5">
                  <c:v>Голубой Факел</c:v>
                </c:pt>
                <c:pt idx="6">
                  <c:v>район</c:v>
                </c:pt>
              </c:strCache>
            </c:strRef>
          </c:cat>
          <c:val>
            <c:numRef>
              <c:f>Лист12!$C$2:$C$8</c:f>
              <c:numCache>
                <c:formatCode>General</c:formatCode>
                <c:ptCount val="7"/>
                <c:pt idx="0">
                  <c:v>48</c:v>
                </c:pt>
                <c:pt idx="1">
                  <c:v>55.6</c:v>
                </c:pt>
                <c:pt idx="2">
                  <c:v>52.3</c:v>
                </c:pt>
                <c:pt idx="3">
                  <c:v>53.1</c:v>
                </c:pt>
                <c:pt idx="6">
                  <c:v>53.1</c:v>
                </c:pt>
              </c:numCache>
            </c:numRef>
          </c:val>
        </c:ser>
        <c:dLbls>
          <c:showVal val="1"/>
        </c:dLbls>
        <c:shape val="box"/>
        <c:axId val="61414400"/>
        <c:axId val="61420288"/>
        <c:axId val="0"/>
      </c:bar3DChart>
      <c:catAx>
        <c:axId val="61414400"/>
        <c:scaling>
          <c:orientation val="minMax"/>
        </c:scaling>
        <c:axPos val="b"/>
        <c:majorTickMark val="none"/>
        <c:tickLblPos val="nextTo"/>
        <c:crossAx val="61420288"/>
        <c:crosses val="autoZero"/>
        <c:auto val="1"/>
        <c:lblAlgn val="ctr"/>
        <c:lblOffset val="100"/>
      </c:catAx>
      <c:valAx>
        <c:axId val="61420288"/>
        <c:scaling>
          <c:orientation val="minMax"/>
        </c:scaling>
        <c:delete val="1"/>
        <c:axPos val="l"/>
        <c:numFmt formatCode="General" sourceLinked="1"/>
        <c:tickLblPos val="nextTo"/>
        <c:crossAx val="61414400"/>
        <c:crosses val="autoZero"/>
        <c:crossBetween val="between"/>
      </c:valAx>
    </c:plotArea>
    <c:legend>
      <c:legendPos val="t"/>
      <c:layout/>
    </c:legend>
    <c:plotVisOnly val="1"/>
    <c:dispBlanksAs val="gap"/>
  </c:chart>
  <c:spPr>
    <a:solidFill>
      <a:schemeClr val="lt1"/>
    </a:solidFill>
    <a:ln w="25400" cap="flat" cmpd="sng" algn="ctr">
      <a:solidFill>
        <a:schemeClr val="accent2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sz="1200"/>
              <a:t>Результаты ЕГЭ-2018г.по литературе в сравнении с 2017 годом.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Лист14!$B$1</c:f>
              <c:strCache>
                <c:ptCount val="1"/>
                <c:pt idx="0">
                  <c:v>ср.балл2017г.</c:v>
                </c:pt>
              </c:strCache>
            </c:strRef>
          </c:tx>
          <c:dLbls>
            <c:showVal val="1"/>
          </c:dLbls>
          <c:cat>
            <c:strRef>
              <c:f>Лист14!$A$2:$A$6</c:f>
              <c:strCache>
                <c:ptCount val="5"/>
                <c:pt idx="0">
                  <c:v>ДСОШ №1</c:v>
                </c:pt>
                <c:pt idx="1">
                  <c:v>ДСОШ №2</c:v>
                </c:pt>
                <c:pt idx="2">
                  <c:v>Ащебутакская СОШ</c:v>
                </c:pt>
                <c:pt idx="3">
                  <c:v>Голубой Факел</c:v>
                </c:pt>
                <c:pt idx="4">
                  <c:v>район</c:v>
                </c:pt>
              </c:strCache>
            </c:strRef>
          </c:cat>
          <c:val>
            <c:numRef>
              <c:f>Лист14!$B$2:$B$6</c:f>
              <c:numCache>
                <c:formatCode>General</c:formatCode>
                <c:ptCount val="5"/>
                <c:pt idx="2">
                  <c:v>68</c:v>
                </c:pt>
                <c:pt idx="3">
                  <c:v>66</c:v>
                </c:pt>
                <c:pt idx="4">
                  <c:v>67</c:v>
                </c:pt>
              </c:numCache>
            </c:numRef>
          </c:val>
        </c:ser>
        <c:ser>
          <c:idx val="1"/>
          <c:order val="1"/>
          <c:tx>
            <c:strRef>
              <c:f>Лист14!$C$1</c:f>
              <c:strCache>
                <c:ptCount val="1"/>
                <c:pt idx="0">
                  <c:v>ср.балл 2018г.</c:v>
                </c:pt>
              </c:strCache>
            </c:strRef>
          </c:tx>
          <c:dLbls>
            <c:showVal val="1"/>
          </c:dLbls>
          <c:cat>
            <c:strRef>
              <c:f>Лист14!$A$2:$A$6</c:f>
              <c:strCache>
                <c:ptCount val="5"/>
                <c:pt idx="0">
                  <c:v>ДСОШ №1</c:v>
                </c:pt>
                <c:pt idx="1">
                  <c:v>ДСОШ №2</c:v>
                </c:pt>
                <c:pt idx="2">
                  <c:v>Ащебутакская СОШ</c:v>
                </c:pt>
                <c:pt idx="3">
                  <c:v>Голубой Факел</c:v>
                </c:pt>
                <c:pt idx="4">
                  <c:v>район</c:v>
                </c:pt>
              </c:strCache>
            </c:strRef>
          </c:cat>
          <c:val>
            <c:numRef>
              <c:f>Лист14!$C$2:$C$6</c:f>
              <c:numCache>
                <c:formatCode>General</c:formatCode>
                <c:ptCount val="5"/>
                <c:pt idx="0">
                  <c:v>56</c:v>
                </c:pt>
                <c:pt idx="1">
                  <c:v>66</c:v>
                </c:pt>
                <c:pt idx="4">
                  <c:v>61</c:v>
                </c:pt>
              </c:numCache>
            </c:numRef>
          </c:val>
        </c:ser>
        <c:dLbls>
          <c:showVal val="1"/>
        </c:dLbls>
        <c:shape val="box"/>
        <c:axId val="64555648"/>
        <c:axId val="64737664"/>
        <c:axId val="0"/>
      </c:bar3DChart>
      <c:catAx>
        <c:axId val="64555648"/>
        <c:scaling>
          <c:orientation val="minMax"/>
        </c:scaling>
        <c:axPos val="b"/>
        <c:majorTickMark val="none"/>
        <c:tickLblPos val="nextTo"/>
        <c:crossAx val="64737664"/>
        <c:crosses val="autoZero"/>
        <c:auto val="1"/>
        <c:lblAlgn val="ctr"/>
        <c:lblOffset val="100"/>
      </c:catAx>
      <c:valAx>
        <c:axId val="64737664"/>
        <c:scaling>
          <c:orientation val="minMax"/>
        </c:scaling>
        <c:delete val="1"/>
        <c:axPos val="l"/>
        <c:numFmt formatCode="General" sourceLinked="1"/>
        <c:tickLblPos val="nextTo"/>
        <c:crossAx val="64555648"/>
        <c:crosses val="autoZero"/>
        <c:crossBetween val="between"/>
      </c:valAx>
    </c:plotArea>
    <c:legend>
      <c:legendPos val="t"/>
      <c:layout/>
    </c:legend>
    <c:plotVisOnly val="1"/>
    <c:dispBlanksAs val="gap"/>
  </c:chart>
  <c:spPr>
    <a:solidFill>
      <a:schemeClr val="lt1"/>
    </a:solidFill>
    <a:ln w="25400" cap="flat" cmpd="sng" algn="ctr">
      <a:solidFill>
        <a:schemeClr val="accent2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sz="1200"/>
              <a:t>Результаты ЕГЭ-2018г. по физике в сравнении с 2017годом.</a:t>
            </a:r>
          </a:p>
        </c:rich>
      </c:tx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Лист16!$B$1</c:f>
              <c:strCache>
                <c:ptCount val="1"/>
                <c:pt idx="0">
                  <c:v>ср.балл2017г.</c:v>
                </c:pt>
              </c:strCache>
            </c:strRef>
          </c:tx>
          <c:dLbls>
            <c:showVal val="1"/>
          </c:dLbls>
          <c:cat>
            <c:strRef>
              <c:f>Лист16!$A$2:$A$7</c:f>
              <c:strCache>
                <c:ptCount val="6"/>
                <c:pt idx="0">
                  <c:v>ДСОШ №1</c:v>
                </c:pt>
                <c:pt idx="1">
                  <c:v>ДСОШ №2</c:v>
                </c:pt>
                <c:pt idx="2">
                  <c:v>Полевая СОШ</c:v>
                </c:pt>
                <c:pt idx="3">
                  <c:v>Голубой Факел</c:v>
                </c:pt>
                <c:pt idx="4">
                  <c:v>Красный Чабан</c:v>
                </c:pt>
                <c:pt idx="5">
                  <c:v>район</c:v>
                </c:pt>
              </c:strCache>
            </c:strRef>
          </c:cat>
          <c:val>
            <c:numRef>
              <c:f>Лист16!$B$2:$B$7</c:f>
              <c:numCache>
                <c:formatCode>General</c:formatCode>
                <c:ptCount val="6"/>
                <c:pt idx="0">
                  <c:v>51</c:v>
                </c:pt>
                <c:pt idx="1">
                  <c:v>54.5</c:v>
                </c:pt>
                <c:pt idx="2">
                  <c:v>48</c:v>
                </c:pt>
                <c:pt idx="4">
                  <c:v>51</c:v>
                </c:pt>
                <c:pt idx="5">
                  <c:v>51.5</c:v>
                </c:pt>
              </c:numCache>
            </c:numRef>
          </c:val>
        </c:ser>
        <c:ser>
          <c:idx val="1"/>
          <c:order val="1"/>
          <c:tx>
            <c:strRef>
              <c:f>Лист16!$C$1</c:f>
              <c:strCache>
                <c:ptCount val="1"/>
                <c:pt idx="0">
                  <c:v>ср.балл 2018г.</c:v>
                </c:pt>
              </c:strCache>
            </c:strRef>
          </c:tx>
          <c:dLbls>
            <c:showVal val="1"/>
          </c:dLbls>
          <c:cat>
            <c:strRef>
              <c:f>Лист16!$A$2:$A$7</c:f>
              <c:strCache>
                <c:ptCount val="6"/>
                <c:pt idx="0">
                  <c:v>ДСОШ №1</c:v>
                </c:pt>
                <c:pt idx="1">
                  <c:v>ДСОШ №2</c:v>
                </c:pt>
                <c:pt idx="2">
                  <c:v>Полевая СОШ</c:v>
                </c:pt>
                <c:pt idx="3">
                  <c:v>Голубой Факел</c:v>
                </c:pt>
                <c:pt idx="4">
                  <c:v>Красный Чабан</c:v>
                </c:pt>
                <c:pt idx="5">
                  <c:v>район</c:v>
                </c:pt>
              </c:strCache>
            </c:strRef>
          </c:cat>
          <c:val>
            <c:numRef>
              <c:f>Лист16!$C$2:$C$7</c:f>
              <c:numCache>
                <c:formatCode>General</c:formatCode>
                <c:ptCount val="6"/>
                <c:pt idx="0">
                  <c:v>56</c:v>
                </c:pt>
                <c:pt idx="1">
                  <c:v>57</c:v>
                </c:pt>
                <c:pt idx="2">
                  <c:v>62</c:v>
                </c:pt>
                <c:pt idx="3">
                  <c:v>57</c:v>
                </c:pt>
                <c:pt idx="5">
                  <c:v>57</c:v>
                </c:pt>
              </c:numCache>
            </c:numRef>
          </c:val>
        </c:ser>
        <c:dLbls>
          <c:showVal val="1"/>
        </c:dLbls>
        <c:shape val="box"/>
        <c:axId val="57240960"/>
        <c:axId val="74031104"/>
        <c:axId val="0"/>
      </c:bar3DChart>
      <c:catAx>
        <c:axId val="57240960"/>
        <c:scaling>
          <c:orientation val="minMax"/>
        </c:scaling>
        <c:axPos val="b"/>
        <c:majorTickMark val="none"/>
        <c:tickLblPos val="nextTo"/>
        <c:crossAx val="74031104"/>
        <c:crosses val="autoZero"/>
        <c:auto val="1"/>
        <c:lblAlgn val="ctr"/>
        <c:lblOffset val="100"/>
      </c:catAx>
      <c:valAx>
        <c:axId val="74031104"/>
        <c:scaling>
          <c:orientation val="minMax"/>
        </c:scaling>
        <c:delete val="1"/>
        <c:axPos val="l"/>
        <c:numFmt formatCode="General" sourceLinked="1"/>
        <c:tickLblPos val="nextTo"/>
        <c:crossAx val="57240960"/>
        <c:crosses val="autoZero"/>
        <c:crossBetween val="between"/>
      </c:valAx>
    </c:plotArea>
    <c:legend>
      <c:legendPos val="t"/>
      <c:layout/>
    </c:legend>
    <c:plotVisOnly val="1"/>
    <c:dispBlanksAs val="gap"/>
  </c:chart>
  <c:spPr>
    <a:solidFill>
      <a:schemeClr val="lt1"/>
    </a:solidFill>
    <a:ln w="25400" cap="flat" cmpd="sng" algn="ctr">
      <a:solidFill>
        <a:schemeClr val="accent2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sz="1200"/>
              <a:t>Результаты ЕГЭ по обществознанию в сравнении с 2017 годом</a:t>
            </a:r>
          </a:p>
        </c:rich>
      </c:tx>
      <c:layout>
        <c:manualLayout>
          <c:xMode val="edge"/>
          <c:yMode val="edge"/>
          <c:x val="0.15850000000000003"/>
          <c:y val="3.2407407407407413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Лист18!$B$1</c:f>
              <c:strCache>
                <c:ptCount val="1"/>
                <c:pt idx="0">
                  <c:v>ср. балл 2017г.</c:v>
                </c:pt>
              </c:strCache>
            </c:strRef>
          </c:tx>
          <c:dLbls>
            <c:showVal val="1"/>
          </c:dLbls>
          <c:cat>
            <c:strRef>
              <c:f>Лист18!$A$2:$A$8</c:f>
              <c:strCache>
                <c:ptCount val="7"/>
                <c:pt idx="0">
                  <c:v>Ащебутакская СОШ</c:v>
                </c:pt>
                <c:pt idx="1">
                  <c:v>ДСОШ №1</c:v>
                </c:pt>
                <c:pt idx="2">
                  <c:v>ДСОШ №2</c:v>
                </c:pt>
                <c:pt idx="3">
                  <c:v>Красночабанская СОШ</c:v>
                </c:pt>
                <c:pt idx="4">
                  <c:v>Полевая СОШ</c:v>
                </c:pt>
                <c:pt idx="5">
                  <c:v>Голубой Факел</c:v>
                </c:pt>
                <c:pt idx="6">
                  <c:v>район</c:v>
                </c:pt>
              </c:strCache>
            </c:strRef>
          </c:cat>
          <c:val>
            <c:numRef>
              <c:f>Лист18!$B$2:$B$8</c:f>
              <c:numCache>
                <c:formatCode>General</c:formatCode>
                <c:ptCount val="7"/>
                <c:pt idx="0">
                  <c:v>58</c:v>
                </c:pt>
                <c:pt idx="1">
                  <c:v>57.8</c:v>
                </c:pt>
                <c:pt idx="2">
                  <c:v>52.2</c:v>
                </c:pt>
                <c:pt idx="3">
                  <c:v>56</c:v>
                </c:pt>
                <c:pt idx="4">
                  <c:v>51.5</c:v>
                </c:pt>
                <c:pt idx="5">
                  <c:v>62.4</c:v>
                </c:pt>
                <c:pt idx="6">
                  <c:v>55.3</c:v>
                </c:pt>
              </c:numCache>
            </c:numRef>
          </c:val>
        </c:ser>
        <c:ser>
          <c:idx val="1"/>
          <c:order val="1"/>
          <c:tx>
            <c:strRef>
              <c:f>Лист18!$C$1</c:f>
              <c:strCache>
                <c:ptCount val="1"/>
                <c:pt idx="0">
                  <c:v>ср балл 2018г.</c:v>
                </c:pt>
              </c:strCache>
            </c:strRef>
          </c:tx>
          <c:dLbls>
            <c:showVal val="1"/>
          </c:dLbls>
          <c:cat>
            <c:strRef>
              <c:f>Лист18!$A$2:$A$8</c:f>
              <c:strCache>
                <c:ptCount val="7"/>
                <c:pt idx="0">
                  <c:v>Ащебутакская СОШ</c:v>
                </c:pt>
                <c:pt idx="1">
                  <c:v>ДСОШ №1</c:v>
                </c:pt>
                <c:pt idx="2">
                  <c:v>ДСОШ №2</c:v>
                </c:pt>
                <c:pt idx="3">
                  <c:v>Красночабанская СОШ</c:v>
                </c:pt>
                <c:pt idx="4">
                  <c:v>Полевая СОШ</c:v>
                </c:pt>
                <c:pt idx="5">
                  <c:v>Голубой Факел</c:v>
                </c:pt>
                <c:pt idx="6">
                  <c:v>район</c:v>
                </c:pt>
              </c:strCache>
            </c:strRef>
          </c:cat>
          <c:val>
            <c:numRef>
              <c:f>Лист18!$C$2:$C$8</c:f>
              <c:numCache>
                <c:formatCode>General</c:formatCode>
                <c:ptCount val="7"/>
                <c:pt idx="0">
                  <c:v>56.7</c:v>
                </c:pt>
                <c:pt idx="1">
                  <c:v>60.6</c:v>
                </c:pt>
                <c:pt idx="2">
                  <c:v>62.6</c:v>
                </c:pt>
                <c:pt idx="3">
                  <c:v>58</c:v>
                </c:pt>
                <c:pt idx="4">
                  <c:v>62</c:v>
                </c:pt>
                <c:pt idx="6">
                  <c:v>61</c:v>
                </c:pt>
              </c:numCache>
            </c:numRef>
          </c:val>
        </c:ser>
        <c:dLbls>
          <c:showVal val="1"/>
        </c:dLbls>
        <c:shape val="box"/>
        <c:axId val="64388096"/>
        <c:axId val="64828160"/>
        <c:axId val="0"/>
      </c:bar3DChart>
      <c:catAx>
        <c:axId val="64388096"/>
        <c:scaling>
          <c:orientation val="minMax"/>
        </c:scaling>
        <c:axPos val="b"/>
        <c:majorTickMark val="none"/>
        <c:tickLblPos val="nextTo"/>
        <c:crossAx val="64828160"/>
        <c:crosses val="autoZero"/>
        <c:auto val="1"/>
        <c:lblAlgn val="ctr"/>
        <c:lblOffset val="100"/>
      </c:catAx>
      <c:valAx>
        <c:axId val="64828160"/>
        <c:scaling>
          <c:orientation val="minMax"/>
        </c:scaling>
        <c:delete val="1"/>
        <c:axPos val="l"/>
        <c:numFmt formatCode="General" sourceLinked="1"/>
        <c:tickLblPos val="nextTo"/>
        <c:crossAx val="64388096"/>
        <c:crosses val="autoZero"/>
        <c:crossBetween val="between"/>
      </c:valAx>
    </c:plotArea>
    <c:legend>
      <c:legendPos val="t"/>
      <c:layout/>
    </c:legend>
    <c:plotVisOnly val="1"/>
    <c:dispBlanksAs val="gap"/>
  </c:chart>
  <c:spPr>
    <a:solidFill>
      <a:schemeClr val="lt1"/>
    </a:solidFill>
    <a:ln w="25400" cap="flat" cmpd="sng" algn="ctr">
      <a:solidFill>
        <a:schemeClr val="accent2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ru-RU"/>
    </a:p>
  </c:txPr>
  <c:externalData r:id="rId2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24.08.2018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24.08.2018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24.08.2018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24.08.2018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24.08.2018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24.08.2018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24.08.2018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24.08.2018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24.08.2018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24.08.2018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24.08.2018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24.08.2018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708920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 состоянии и развитии муниципальной образовательной системы МО Домбаровский район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5949280"/>
            <a:ext cx="7854696" cy="560504"/>
          </a:xfrm>
        </p:spPr>
        <p:txBody>
          <a:bodyPr/>
          <a:lstStyle/>
          <a:p>
            <a:pPr algn="ctr"/>
            <a:r>
              <a:rPr lang="ru-RU" dirty="0" smtClean="0"/>
              <a:t>2018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6577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851648" cy="995536"/>
          </a:xfrm>
        </p:spPr>
        <p:txBody>
          <a:bodyPr>
            <a:normAutofit/>
          </a:bodyPr>
          <a:lstStyle/>
          <a:p>
            <a:pPr algn="ctr"/>
            <a:r>
              <a:rPr lang="ru-RU" sz="2700" dirty="0">
                <a:effectLst/>
              </a:rPr>
              <a:t>Анализ результатов ЕГЭ - 2018 года</a:t>
            </a:r>
            <a:br>
              <a:rPr lang="ru-RU" sz="2700" dirty="0">
                <a:effectLst/>
              </a:rPr>
            </a:br>
            <a:endParaRPr lang="ru-RU" sz="27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xmlns="" val="2474711213"/>
              </p:ext>
            </p:extLst>
          </p:nvPr>
        </p:nvGraphicFramePr>
        <p:xfrm>
          <a:off x="539552" y="1268760"/>
          <a:ext cx="806489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17412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851648" cy="995536"/>
          </a:xfrm>
        </p:spPr>
        <p:txBody>
          <a:bodyPr>
            <a:normAutofit/>
          </a:bodyPr>
          <a:lstStyle/>
          <a:p>
            <a:pPr algn="ctr"/>
            <a:r>
              <a:rPr lang="ru-RU" sz="2700" dirty="0">
                <a:effectLst/>
              </a:rPr>
              <a:t>Анализ результатов ЕГЭ - 2018 года</a:t>
            </a:r>
            <a:br>
              <a:rPr lang="ru-RU" sz="2700" dirty="0">
                <a:effectLst/>
              </a:rPr>
            </a:br>
            <a:endParaRPr lang="ru-RU" sz="27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xmlns="" val="1769075197"/>
              </p:ext>
            </p:extLst>
          </p:nvPr>
        </p:nvGraphicFramePr>
        <p:xfrm>
          <a:off x="611560" y="1196752"/>
          <a:ext cx="799288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17412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851648" cy="995536"/>
          </a:xfrm>
        </p:spPr>
        <p:txBody>
          <a:bodyPr>
            <a:normAutofit/>
          </a:bodyPr>
          <a:lstStyle/>
          <a:p>
            <a:pPr algn="ctr"/>
            <a:r>
              <a:rPr lang="ru-RU" sz="2700" dirty="0" smtClean="0">
                <a:effectLst/>
              </a:rPr>
              <a:t>ОГЭ, ГВЭ </a:t>
            </a:r>
            <a:r>
              <a:rPr lang="ru-RU" sz="2700" dirty="0">
                <a:effectLst/>
              </a:rPr>
              <a:t>- 2018 </a:t>
            </a:r>
            <a:br>
              <a:rPr lang="ru-RU" sz="2700" dirty="0">
                <a:effectLst/>
              </a:rPr>
            </a:br>
            <a:endParaRPr lang="ru-RU" sz="27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980728"/>
            <a:ext cx="8784976" cy="5616624"/>
          </a:xfrm>
        </p:spPr>
        <p:txBody>
          <a:bodyPr>
            <a:noAutofit/>
          </a:bodyPr>
          <a:lstStyle/>
          <a:p>
            <a:pPr algn="just"/>
            <a:r>
              <a:rPr lang="ru-RU" sz="1300" dirty="0"/>
              <a:t>Государственную итоговую аттестацию в 2018 году проходили 180 выпускников 9-х классов. В форме Государственного выпускного экзамена 1 человек.</a:t>
            </a:r>
          </a:p>
          <a:p>
            <a:pPr algn="just"/>
            <a:r>
              <a:rPr lang="ru-RU" sz="1300" dirty="0"/>
              <a:t>Результаты ГИА - 9 позволяют говорить о том, что в целом обучающиеся 9 класса показали </a:t>
            </a:r>
            <a:r>
              <a:rPr lang="ru-RU" sz="1300" b="1" dirty="0"/>
              <a:t>удовлетворительный</a:t>
            </a:r>
            <a:r>
              <a:rPr lang="ru-RU" sz="1300" dirty="0"/>
              <a:t> уровень владения базовыми знаниями. При выполнении заданий они продемонстрировали базовую компетентность по предметам, владеют системой алгоритмизации, понимают ключевое содержание заданий, умеют применять полученные знания на практике. </a:t>
            </a:r>
            <a:r>
              <a:rPr lang="ru-RU" sz="1300" dirty="0" smtClean="0"/>
              <a:t>Однако следует обратить внимание на задания повышенного уровня сложности; отработать вычислительные навыки. </a:t>
            </a:r>
          </a:p>
          <a:p>
            <a:pPr algn="just"/>
            <a:r>
              <a:rPr lang="ru-RU" sz="1300" dirty="0" smtClean="0"/>
              <a:t>По русскому языку письменная часть работы характеризуется смысловой цельностью, речевой связностью и последовательностью, однако в некоторых работах имеются логические и фактические ошибки. </a:t>
            </a:r>
          </a:p>
          <a:p>
            <a:pPr algn="just"/>
            <a:r>
              <a:rPr lang="ru-RU" sz="1300" b="1" dirty="0" smtClean="0"/>
              <a:t>Рекомендации </a:t>
            </a:r>
            <a:r>
              <a:rPr lang="ru-RU" sz="1300" b="1" dirty="0"/>
              <a:t>учителям при подготовке обучающихся к экзамену </a:t>
            </a:r>
          </a:p>
          <a:p>
            <a:pPr algn="just"/>
            <a:r>
              <a:rPr lang="ru-RU" sz="1300" dirty="0"/>
              <a:t>✓ особое внимание уделять регулярному выполнению заданий, развивающих базовые компетенции (умение анализировать условие задачи, решать практические задачи, выполнять простейшие алгебраические преобразования, действия с основными функциями и т. д.);</a:t>
            </a:r>
          </a:p>
          <a:p>
            <a:pPr algn="just"/>
            <a:r>
              <a:rPr lang="ru-RU" sz="1300" dirty="0"/>
              <a:t> ✓ продолжить осуществлять специальную подготовку обучающихся к экзамену, формировать умение работать с различными типами текстовых заданий, заполнять бланки ответов, планировать время работы над различными частями экзамена, учитывать особенности экзаменационной работы и системы оценивания;</a:t>
            </a:r>
          </a:p>
          <a:p>
            <a:pPr algn="just"/>
            <a:r>
              <a:rPr lang="ru-RU" sz="1300" dirty="0"/>
              <a:t> ✓ особое внимание уделять организации повторения пройденного материала;</a:t>
            </a:r>
          </a:p>
          <a:p>
            <a:pPr algn="just"/>
            <a:r>
              <a:rPr lang="ru-RU" sz="1300" dirty="0"/>
              <a:t> ✓ следует обратить внимание на интегрированный подход в обучении (учителю необходимо ставить перед каждым обучающимся ту цель, которую он может реализовать в соответствии с уровнем его подготовки, при этом возможно опираться на самооценку и устремления каждого обучающегося); поставить на контроль изучение тем, по которым выявлены пробелы, и тем, выполненных малым количеством выпускников, более четко организовать повторение этих тем для предупреждения повтора ошибок и повышения качества </a:t>
            </a:r>
            <a:r>
              <a:rPr lang="ru-RU" sz="1300" dirty="0" smtClean="0"/>
              <a:t>обучения. </a:t>
            </a:r>
            <a:endParaRPr lang="ru-RU" sz="1300" dirty="0"/>
          </a:p>
          <a:p>
            <a:pPr algn="just"/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xmlns="" val="317412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851648" cy="99553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Кадровый потенциал</a:t>
            </a:r>
            <a:r>
              <a:rPr lang="ru-RU" sz="2700" dirty="0">
                <a:effectLst/>
              </a:rPr>
              <a:t/>
            </a:r>
            <a:br>
              <a:rPr lang="ru-RU" sz="2700" dirty="0">
                <a:effectLst/>
              </a:rPr>
            </a:br>
            <a:endParaRPr lang="ru-RU" sz="27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268760"/>
            <a:ext cx="849694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sz="1600" dirty="0" smtClean="0"/>
              <a:t>В </a:t>
            </a:r>
            <a:r>
              <a:rPr lang="ru-RU" sz="1600" dirty="0"/>
              <a:t>образовательных учреждениях района работают 335 </a:t>
            </a:r>
            <a:r>
              <a:rPr lang="ru-RU" sz="1600" dirty="0" smtClean="0"/>
              <a:t>педагога, из </a:t>
            </a:r>
            <a:r>
              <a:rPr lang="ru-RU" sz="1600" dirty="0"/>
              <a:t>них </a:t>
            </a:r>
            <a:endParaRPr lang="ru-RU" sz="1600" dirty="0" smtClean="0"/>
          </a:p>
          <a:p>
            <a:pPr marL="285750" indent="-285750" algn="just">
              <a:buFontTx/>
              <a:buChar char="-"/>
            </a:pPr>
            <a:r>
              <a:rPr lang="ru-RU" sz="1600" dirty="0" smtClean="0"/>
              <a:t>240 </a:t>
            </a:r>
            <a:r>
              <a:rPr lang="ru-RU" sz="1600" dirty="0"/>
              <a:t>с высшим образованием (72%); </a:t>
            </a:r>
            <a:endParaRPr lang="ru-RU" sz="1600" dirty="0" smtClean="0"/>
          </a:p>
          <a:p>
            <a:pPr marL="285750" indent="-285750" algn="just">
              <a:buFontTx/>
              <a:buChar char="-"/>
            </a:pPr>
            <a:r>
              <a:rPr lang="ru-RU" sz="1600" dirty="0" smtClean="0"/>
              <a:t>79 </a:t>
            </a:r>
            <a:r>
              <a:rPr lang="ru-RU" sz="1600" dirty="0"/>
              <a:t>– со средним специальным педагогическим (24%)</a:t>
            </a:r>
          </a:p>
          <a:p>
            <a:pPr algn="just"/>
            <a:r>
              <a:rPr lang="ru-RU" sz="1600" dirty="0"/>
              <a:t>	</a:t>
            </a:r>
            <a:endParaRPr lang="ru-RU" sz="1600" dirty="0" smtClean="0"/>
          </a:p>
          <a:p>
            <a:pPr algn="just"/>
            <a:r>
              <a:rPr lang="ru-RU" sz="1600" dirty="0"/>
              <a:t>	</a:t>
            </a:r>
            <a:r>
              <a:rPr lang="ru-RU" sz="1600" dirty="0" smtClean="0"/>
              <a:t>273  </a:t>
            </a:r>
            <a:r>
              <a:rPr lang="ru-RU" sz="1600" dirty="0"/>
              <a:t>педагога аттестованы на высшую и первую категории, соответствие занимаемой должности   (81%).</a:t>
            </a:r>
          </a:p>
          <a:p>
            <a:pPr algn="just"/>
            <a:r>
              <a:rPr lang="ru-RU" sz="1600" dirty="0"/>
              <a:t>	</a:t>
            </a:r>
            <a:endParaRPr lang="ru-RU" sz="1600" dirty="0" smtClean="0"/>
          </a:p>
          <a:p>
            <a:pPr algn="just"/>
            <a:r>
              <a:rPr lang="ru-RU" sz="1600" dirty="0"/>
              <a:t>	</a:t>
            </a:r>
            <a:r>
              <a:rPr lang="ru-RU" sz="1600" dirty="0" smtClean="0"/>
              <a:t>Процедура </a:t>
            </a:r>
            <a:r>
              <a:rPr lang="ru-RU" sz="1600" dirty="0"/>
              <a:t>аттестации в 2017 - 2018 учебном году осуществлялась  Аттестационной комиссией министерства образования Оренбургской </a:t>
            </a:r>
            <a:r>
              <a:rPr lang="ru-RU" sz="1600" dirty="0" smtClean="0"/>
              <a:t>области.</a:t>
            </a:r>
            <a:endParaRPr lang="ru-RU" sz="1600" dirty="0"/>
          </a:p>
          <a:p>
            <a:pPr algn="just"/>
            <a:r>
              <a:rPr lang="ru-RU" sz="1600" dirty="0"/>
              <a:t>	</a:t>
            </a:r>
            <a:endParaRPr lang="ru-RU" sz="1600" dirty="0" smtClean="0"/>
          </a:p>
          <a:p>
            <a:pPr algn="just"/>
            <a:r>
              <a:rPr lang="ru-RU" sz="1600" dirty="0"/>
              <a:t>	</a:t>
            </a:r>
            <a:r>
              <a:rPr lang="ru-RU" sz="1600" dirty="0" smtClean="0"/>
              <a:t>В </a:t>
            </a:r>
            <a:r>
              <a:rPr lang="ru-RU" sz="1600" dirty="0"/>
              <a:t>2017-2018 учебном году на первую и высшую квалификационные категории аттестованы 72 педагога (21%).</a:t>
            </a:r>
          </a:p>
          <a:p>
            <a:pPr algn="just" fontAlgn="base"/>
            <a:r>
              <a:rPr lang="ru-RU" sz="1600" dirty="0"/>
              <a:t>	</a:t>
            </a:r>
            <a:endParaRPr lang="ru-RU" sz="1600" dirty="0" smtClean="0"/>
          </a:p>
          <a:p>
            <a:pPr algn="just" fontAlgn="base"/>
            <a:r>
              <a:rPr lang="ru-RU" sz="1600" dirty="0"/>
              <a:t>	</a:t>
            </a:r>
            <a:r>
              <a:rPr lang="ru-RU" sz="1600" dirty="0" smtClean="0"/>
              <a:t>Курсовую </a:t>
            </a:r>
            <a:r>
              <a:rPr lang="ru-RU" sz="1600" dirty="0"/>
              <a:t>подготовку по разным программам на базе ИПК и ППРО ОГПУ, ОГТИ (филиал ОГУ), педагогического колледжа Калугина, ГБУ РЦРО  прошли 180 педагогов (59%), 12 руководителей и 11 заместителей  руководителей по учебно-воспитательной работе продолжили обучение по новой региональной модели повышения квалификации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17412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9639" y="476672"/>
            <a:ext cx="7851648" cy="713792"/>
          </a:xfrm>
        </p:spPr>
        <p:txBody>
          <a:bodyPr>
            <a:normAutofit/>
          </a:bodyPr>
          <a:lstStyle/>
          <a:p>
            <a:pPr algn="ctr"/>
            <a:r>
              <a:rPr lang="ru-RU" sz="2800" dirty="0"/>
              <a:t>У</a:t>
            </a:r>
            <a:r>
              <a:rPr lang="ru-RU" sz="2800" dirty="0" smtClean="0"/>
              <a:t>частие </a:t>
            </a:r>
            <a:r>
              <a:rPr lang="ru-RU" sz="2800" dirty="0"/>
              <a:t>в </a:t>
            </a:r>
            <a:r>
              <a:rPr lang="ru-RU" sz="2800" dirty="0" smtClean="0"/>
              <a:t>конкурсах</a:t>
            </a:r>
            <a:endParaRPr lang="ru-RU" sz="27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17880" y="1340768"/>
            <a:ext cx="8447352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dirty="0" smtClean="0"/>
              <a:t>	</a:t>
            </a:r>
            <a:r>
              <a:rPr lang="ru-RU" sz="1600" dirty="0" smtClean="0"/>
              <a:t>«Мой </a:t>
            </a:r>
            <a:r>
              <a:rPr lang="ru-RU" sz="1600" dirty="0"/>
              <a:t>лучший урок» </a:t>
            </a:r>
            <a:r>
              <a:rPr lang="ru-RU" sz="1600" dirty="0" smtClean="0"/>
              <a:t>-</a:t>
            </a:r>
            <a:r>
              <a:rPr lang="ru-RU" sz="1600" dirty="0"/>
              <a:t> </a:t>
            </a:r>
            <a:r>
              <a:rPr lang="ru-RU" sz="1600" dirty="0" err="1" smtClean="0"/>
              <a:t>Шипиленко</a:t>
            </a:r>
            <a:r>
              <a:rPr lang="ru-RU" sz="1600" dirty="0" smtClean="0"/>
              <a:t> Н.А. </a:t>
            </a:r>
            <a:r>
              <a:rPr lang="ru-RU" sz="1600" dirty="0"/>
              <a:t>– учитель начальных классов МОАУ «Домбаровская СОШ № 1». </a:t>
            </a:r>
            <a:endParaRPr lang="ru-RU" sz="1600" dirty="0" smtClean="0"/>
          </a:p>
          <a:p>
            <a:pPr algn="just" fontAlgn="base"/>
            <a:r>
              <a:rPr lang="ru-RU" sz="1600" dirty="0" smtClean="0"/>
              <a:t>	</a:t>
            </a:r>
          </a:p>
          <a:p>
            <a:pPr algn="just" fontAlgn="base"/>
            <a:r>
              <a:rPr lang="ru-RU" sz="1600" dirty="0"/>
              <a:t>	</a:t>
            </a:r>
            <a:r>
              <a:rPr lang="ru-RU" sz="1600" dirty="0" smtClean="0"/>
              <a:t>«</a:t>
            </a:r>
            <a:r>
              <a:rPr lang="ru-RU" sz="1600" dirty="0"/>
              <a:t>Учитель года» </a:t>
            </a:r>
            <a:r>
              <a:rPr lang="ru-RU" sz="1600" dirty="0" smtClean="0"/>
              <a:t>- муниципальный </a:t>
            </a:r>
            <a:r>
              <a:rPr lang="ru-RU" sz="1600" dirty="0"/>
              <a:t>этап - победитель </a:t>
            </a:r>
            <a:r>
              <a:rPr lang="ru-RU" sz="1600" dirty="0" err="1"/>
              <a:t>Бегенова</a:t>
            </a:r>
            <a:r>
              <a:rPr lang="ru-RU" sz="1600" dirty="0"/>
              <a:t> Г.Ж. </a:t>
            </a:r>
            <a:r>
              <a:rPr lang="ru-RU" sz="1600" dirty="0" smtClean="0"/>
              <a:t>- ДСОШ </a:t>
            </a:r>
            <a:r>
              <a:rPr lang="ru-RU" sz="1600" dirty="0"/>
              <a:t>№2.</a:t>
            </a:r>
          </a:p>
          <a:p>
            <a:pPr fontAlgn="base"/>
            <a:r>
              <a:rPr lang="ru-RU" sz="1600" dirty="0"/>
              <a:t>	Среди ДОУ 1 место заняла </a:t>
            </a:r>
            <a:r>
              <a:rPr lang="ru-RU" sz="1600" dirty="0" err="1"/>
              <a:t>Кущанова</a:t>
            </a:r>
            <a:r>
              <a:rPr lang="ru-RU" sz="1600" dirty="0"/>
              <a:t> Д.Б. (воспитатель МДОБУ Д/с «Теремок»)</a:t>
            </a:r>
          </a:p>
          <a:p>
            <a:pPr algn="just"/>
            <a:r>
              <a:rPr lang="ru-RU" sz="1600" dirty="0"/>
              <a:t>	</a:t>
            </a:r>
            <a:r>
              <a:rPr lang="ru-RU" sz="1600" dirty="0" smtClean="0"/>
              <a:t>«Я </a:t>
            </a:r>
            <a:r>
              <a:rPr lang="ru-RU" sz="1600" dirty="0"/>
              <a:t>– исследователь» приняли участие МОАУ «Домбаровская СОШ№1» и МОАУ «Домбаровская СОШ№2». Двое участников из четырех заняли призовые места.</a:t>
            </a:r>
          </a:p>
          <a:p>
            <a:pPr algn="just"/>
            <a:r>
              <a:rPr lang="ru-RU" sz="1600" dirty="0" smtClean="0"/>
              <a:t>	Темных </a:t>
            </a:r>
            <a:r>
              <a:rPr lang="ru-RU" sz="1600" dirty="0"/>
              <a:t>Валентина  (МОАУ  «Домбаровская СОШ№1») – </a:t>
            </a:r>
            <a:r>
              <a:rPr lang="en-US" sz="1600" b="1" dirty="0"/>
              <a:t>I</a:t>
            </a:r>
            <a:r>
              <a:rPr lang="en-US" sz="1600" dirty="0"/>
              <a:t> </a:t>
            </a:r>
            <a:r>
              <a:rPr lang="ru-RU" sz="1600" b="1" dirty="0"/>
              <a:t>место</a:t>
            </a:r>
            <a:r>
              <a:rPr lang="ru-RU" sz="1600" dirty="0"/>
              <a:t> в секции «Естествознание» (живая природа) в возрастной категории 9 лет. Руководитель – Крохина Елена Вячеславовна.</a:t>
            </a:r>
          </a:p>
          <a:p>
            <a:pPr algn="just"/>
            <a:r>
              <a:rPr lang="ru-RU" sz="1600" dirty="0" smtClean="0"/>
              <a:t>	</a:t>
            </a:r>
            <a:r>
              <a:rPr lang="ru-RU" sz="1600" dirty="0" err="1" smtClean="0"/>
              <a:t>Данчук</a:t>
            </a:r>
            <a:r>
              <a:rPr lang="ru-RU" sz="1600" dirty="0" smtClean="0"/>
              <a:t> </a:t>
            </a:r>
            <a:r>
              <a:rPr lang="ru-RU" sz="1600" dirty="0"/>
              <a:t>Дарья (МОАУ  «Домбаровская СОШ№2») – </a:t>
            </a:r>
            <a:r>
              <a:rPr lang="en-US" sz="1600" b="1" dirty="0"/>
              <a:t>II</a:t>
            </a:r>
            <a:r>
              <a:rPr lang="ru-RU" sz="1600" b="1" dirty="0"/>
              <a:t> место</a:t>
            </a:r>
            <a:r>
              <a:rPr lang="ru-RU" sz="1600" dirty="0"/>
              <a:t> в секции «Естествознание» (живая природа) в возрастной категории 8 лет. Руководитель – </a:t>
            </a:r>
            <a:r>
              <a:rPr lang="ru-RU" sz="1600" dirty="0" err="1"/>
              <a:t>Майборода</a:t>
            </a:r>
            <a:r>
              <a:rPr lang="ru-RU" sz="1600" dirty="0"/>
              <a:t> Наталья Ивановна.</a:t>
            </a:r>
          </a:p>
          <a:p>
            <a:pPr algn="just" fontAlgn="base"/>
            <a:r>
              <a:rPr lang="ru-RU" sz="1600" dirty="0" smtClean="0"/>
              <a:t>	</a:t>
            </a:r>
          </a:p>
          <a:p>
            <a:pPr algn="just" fontAlgn="base"/>
            <a:r>
              <a:rPr lang="ru-RU" sz="1600" dirty="0"/>
              <a:t>	</a:t>
            </a:r>
            <a:r>
              <a:rPr lang="ru-RU" sz="1600" dirty="0" smtClean="0"/>
              <a:t>«</a:t>
            </a:r>
            <a:r>
              <a:rPr lang="ru-RU" sz="1600" dirty="0"/>
              <a:t>Школа </a:t>
            </a:r>
            <a:r>
              <a:rPr lang="ru-RU" sz="1600" dirty="0" smtClean="0"/>
              <a:t>Оренбуржья» - 18 </a:t>
            </a:r>
            <a:r>
              <a:rPr lang="ru-RU" sz="1600" dirty="0"/>
              <a:t>мая 2018 года в г. Оренбурге </a:t>
            </a:r>
            <a:r>
              <a:rPr lang="ru-RU" sz="1600" dirty="0" smtClean="0"/>
              <a:t>- МОАУ </a:t>
            </a:r>
            <a:r>
              <a:rPr lang="ru-RU" sz="1600" dirty="0"/>
              <a:t>«ДСОШ№1» </a:t>
            </a:r>
            <a:r>
              <a:rPr lang="ru-RU" sz="1600" dirty="0" smtClean="0"/>
              <a:t>- зональный этап – 1 место, </a:t>
            </a:r>
            <a:r>
              <a:rPr lang="ru-RU" sz="1600" dirty="0"/>
              <a:t>на заключительном региональном этапе заняли </a:t>
            </a:r>
            <a:r>
              <a:rPr lang="ru-RU" sz="1600" b="1" dirty="0"/>
              <a:t>3</a:t>
            </a:r>
            <a:r>
              <a:rPr lang="ru-RU" sz="1600" dirty="0"/>
              <a:t> место в номинации «Сельская общеобразовательная школа».</a:t>
            </a:r>
          </a:p>
        </p:txBody>
      </p:sp>
    </p:spTree>
    <p:extLst>
      <p:ext uri="{BB962C8B-B14F-4D97-AF65-F5344CB8AC3E}">
        <p14:creationId xmlns:p14="http://schemas.microsoft.com/office/powerpoint/2010/main" xmlns="" val="373261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9639" y="476672"/>
            <a:ext cx="7851648" cy="713792"/>
          </a:xfrm>
        </p:spPr>
        <p:txBody>
          <a:bodyPr>
            <a:normAutofit/>
          </a:bodyPr>
          <a:lstStyle/>
          <a:p>
            <a:pPr algn="ctr"/>
            <a:r>
              <a:rPr lang="ru-RU" sz="2800" dirty="0"/>
              <a:t>У</a:t>
            </a:r>
            <a:r>
              <a:rPr lang="ru-RU" sz="2800" dirty="0" smtClean="0"/>
              <a:t>частие </a:t>
            </a:r>
            <a:r>
              <a:rPr lang="ru-RU" sz="2800" dirty="0"/>
              <a:t>в </a:t>
            </a:r>
            <a:r>
              <a:rPr lang="ru-RU" sz="2800" dirty="0" smtClean="0"/>
              <a:t>конкурсах</a:t>
            </a:r>
            <a:endParaRPr lang="ru-RU" sz="27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1340768"/>
            <a:ext cx="8928992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sz="1600" dirty="0"/>
              <a:t>21 апреля 2018 г. воспитанники </a:t>
            </a:r>
            <a:r>
              <a:rPr lang="ru-RU" sz="1600" dirty="0" smtClean="0"/>
              <a:t>ДОУ Домбаровского </a:t>
            </a:r>
            <a:r>
              <a:rPr lang="ru-RU" sz="1600" dirty="0"/>
              <a:t>района приняли участие в </a:t>
            </a:r>
            <a:r>
              <a:rPr lang="en-US" sz="1600" dirty="0"/>
              <a:t>X</a:t>
            </a:r>
            <a:r>
              <a:rPr lang="ru-RU" sz="1600" dirty="0"/>
              <a:t> региональном конкурсе исследовательских работ и творческих проектов дошкольников и младших школьников  </a:t>
            </a:r>
            <a:r>
              <a:rPr lang="ru-RU" sz="1600" b="1" dirty="0"/>
              <a:t>«Я – исследователь».</a:t>
            </a:r>
            <a:r>
              <a:rPr lang="ru-RU" sz="1600" dirty="0"/>
              <a:t> Пятеро участников из шести заняли призовые места.</a:t>
            </a:r>
          </a:p>
          <a:p>
            <a:pPr algn="just"/>
            <a:r>
              <a:rPr lang="ru-RU" sz="1600" dirty="0"/>
              <a:t>      </a:t>
            </a:r>
            <a:r>
              <a:rPr lang="ru-RU" sz="1600" dirty="0" err="1"/>
              <a:t>Ланчин</a:t>
            </a:r>
            <a:r>
              <a:rPr lang="ru-RU" sz="1600" dirty="0"/>
              <a:t> Вячеслав (МДОБУ Д/с «Светлячок») – </a:t>
            </a:r>
            <a:r>
              <a:rPr lang="en-US" sz="1600" dirty="0"/>
              <a:t>I</a:t>
            </a:r>
            <a:r>
              <a:rPr lang="ru-RU" sz="1600" dirty="0"/>
              <a:t> место в секции «Гуманитарная» в возрастной категории до 7 лет. Руководитель </a:t>
            </a:r>
            <a:r>
              <a:rPr lang="ru-RU" sz="1600" dirty="0" smtClean="0"/>
              <a:t>– </a:t>
            </a:r>
            <a:r>
              <a:rPr lang="ru-RU" sz="1600" dirty="0" err="1" smtClean="0"/>
              <a:t>Ерембетова</a:t>
            </a:r>
            <a:r>
              <a:rPr lang="ru-RU" sz="1600" dirty="0" smtClean="0"/>
              <a:t> Д.Б.</a:t>
            </a:r>
            <a:endParaRPr lang="ru-RU" sz="1600" dirty="0"/>
          </a:p>
          <a:p>
            <a:pPr algn="just"/>
            <a:r>
              <a:rPr lang="ru-RU" sz="1600" dirty="0"/>
              <a:t>     </a:t>
            </a:r>
            <a:r>
              <a:rPr lang="ru-RU" sz="1600" dirty="0" err="1"/>
              <a:t>Аманбаева</a:t>
            </a:r>
            <a:r>
              <a:rPr lang="ru-RU" sz="1600" dirty="0"/>
              <a:t> Дарья (МДОБУ Д/с  «Лесная сказка») - </a:t>
            </a:r>
            <a:r>
              <a:rPr lang="en-US" sz="1600" dirty="0"/>
              <a:t>I</a:t>
            </a:r>
            <a:r>
              <a:rPr lang="ru-RU" sz="1600" dirty="0"/>
              <a:t> место в секции «Гуманитарная» в возрастной категории  7 лет. Руководитель - Попова </a:t>
            </a:r>
            <a:r>
              <a:rPr lang="ru-RU" sz="1600" dirty="0" smtClean="0"/>
              <a:t>Н.Б.</a:t>
            </a:r>
            <a:endParaRPr lang="ru-RU" sz="1600" dirty="0"/>
          </a:p>
          <a:p>
            <a:pPr algn="just"/>
            <a:r>
              <a:rPr lang="ru-RU" sz="1600" dirty="0"/>
              <a:t>     Широков </a:t>
            </a:r>
            <a:r>
              <a:rPr lang="ru-RU" sz="1600" dirty="0" err="1"/>
              <a:t>Кириллл</a:t>
            </a:r>
            <a:r>
              <a:rPr lang="ru-RU" sz="1600" dirty="0"/>
              <a:t> Викторович (МДОБУ Детский сад "Теремок") - </a:t>
            </a:r>
            <a:r>
              <a:rPr lang="en-US" sz="1600" dirty="0"/>
              <a:t>II</a:t>
            </a:r>
            <a:r>
              <a:rPr lang="ru-RU" sz="1600" dirty="0"/>
              <a:t> место в секции «Естествознание» (живая природа) в возрастной категории до 7 лет. Руководитель – </a:t>
            </a:r>
            <a:r>
              <a:rPr lang="ru-RU" sz="1600" dirty="0" err="1"/>
              <a:t>Умбетова</a:t>
            </a:r>
            <a:r>
              <a:rPr lang="ru-RU" sz="1600" dirty="0"/>
              <a:t> </a:t>
            </a:r>
            <a:r>
              <a:rPr lang="ru-RU" sz="1600" dirty="0" smtClean="0"/>
              <a:t>Н.А.</a:t>
            </a:r>
            <a:endParaRPr lang="ru-RU" sz="1600" dirty="0"/>
          </a:p>
          <a:p>
            <a:pPr algn="just"/>
            <a:r>
              <a:rPr lang="ru-RU" sz="1600" dirty="0"/>
              <a:t>     Горобец Максим Александрович (МДОБУ Детский сад "Василёк") – </a:t>
            </a:r>
            <a:r>
              <a:rPr lang="en-US" sz="1600" dirty="0"/>
              <a:t>III</a:t>
            </a:r>
            <a:r>
              <a:rPr lang="ru-RU" sz="1600" dirty="0"/>
              <a:t> место в секции «Естествознание» (неживая природа) в возрастной категории до 7 лет. Руководитель – Селина </a:t>
            </a:r>
            <a:r>
              <a:rPr lang="ru-RU" sz="1600" dirty="0" smtClean="0"/>
              <a:t>Н. В.</a:t>
            </a:r>
            <a:endParaRPr lang="ru-RU" sz="1600" dirty="0"/>
          </a:p>
          <a:p>
            <a:pPr algn="just"/>
            <a:r>
              <a:rPr lang="ru-RU" sz="1600" dirty="0"/>
              <a:t>     </a:t>
            </a:r>
            <a:r>
              <a:rPr lang="ru-RU" sz="1600" dirty="0" err="1"/>
              <a:t>Хасратов</a:t>
            </a:r>
            <a:r>
              <a:rPr lang="ru-RU" sz="1600" dirty="0"/>
              <a:t> </a:t>
            </a:r>
            <a:r>
              <a:rPr lang="ru-RU" sz="1600" dirty="0" err="1"/>
              <a:t>Халид</a:t>
            </a:r>
            <a:r>
              <a:rPr lang="ru-RU" sz="1600" dirty="0"/>
              <a:t> </a:t>
            </a:r>
            <a:r>
              <a:rPr lang="ru-RU" sz="1600" dirty="0" err="1"/>
              <a:t>Турпалалиевич</a:t>
            </a:r>
            <a:r>
              <a:rPr lang="ru-RU" sz="1600" dirty="0"/>
              <a:t> (МДОБУ Детский сад комбинированного вида "Солнышко") - </a:t>
            </a:r>
            <a:r>
              <a:rPr lang="en-US" sz="1600" dirty="0"/>
              <a:t>III</a:t>
            </a:r>
            <a:r>
              <a:rPr lang="ru-RU" sz="1600" dirty="0"/>
              <a:t> место в секции «Гуманитарная» в возрастной категории до 7 лет. Руководитель - </a:t>
            </a:r>
            <a:r>
              <a:rPr lang="ru-RU" sz="1600" dirty="0" err="1"/>
              <a:t>Додорова</a:t>
            </a:r>
            <a:r>
              <a:rPr lang="ru-RU" sz="1600" dirty="0"/>
              <a:t> Светлана Анатольевна.</a:t>
            </a:r>
          </a:p>
          <a:p>
            <a:pPr algn="just"/>
            <a:r>
              <a:rPr lang="ru-RU" sz="1600" dirty="0"/>
              <a:t> </a:t>
            </a:r>
            <a:r>
              <a:rPr lang="ru-RU" sz="1600" dirty="0" smtClean="0"/>
              <a:t>     </a:t>
            </a:r>
            <a:r>
              <a:rPr lang="ru-RU" sz="1600" dirty="0" err="1"/>
              <a:t>Аманбаева</a:t>
            </a:r>
            <a:r>
              <a:rPr lang="ru-RU" sz="1600" dirty="0"/>
              <a:t> Дарья (МДОБУ Д/с  «Лесная сказка») приняла участие во </a:t>
            </a:r>
            <a:r>
              <a:rPr lang="ru-RU" sz="1600" b="1" dirty="0"/>
              <a:t>Всероссийском этапе конкурса</a:t>
            </a:r>
            <a:r>
              <a:rPr lang="ru-RU" sz="1600" dirty="0"/>
              <a:t> в г. Сочи и получила </a:t>
            </a:r>
            <a:r>
              <a:rPr lang="ru-RU" sz="1600" b="1" dirty="0"/>
              <a:t>диплом </a:t>
            </a:r>
            <a:r>
              <a:rPr lang="en-US" sz="1600" b="1" dirty="0"/>
              <a:t>III</a:t>
            </a:r>
            <a:r>
              <a:rPr lang="ru-RU" sz="1600" b="1" dirty="0"/>
              <a:t> степени</a:t>
            </a:r>
            <a:r>
              <a:rPr lang="ru-RU" sz="1600" dirty="0"/>
              <a:t> в секции «Гуманитарная». Руководитель - Попова Надежда Викторовна.</a:t>
            </a:r>
          </a:p>
          <a:p>
            <a:pPr algn="just" fontAlgn="base"/>
            <a:r>
              <a:rPr lang="ru-RU" sz="1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312605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2180" y="8531"/>
            <a:ext cx="7851648" cy="563488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Региональные </a:t>
            </a:r>
            <a:r>
              <a:rPr lang="ru-RU" sz="2800" dirty="0"/>
              <a:t>экзамены </a:t>
            </a:r>
            <a:r>
              <a:rPr lang="ru-RU" sz="2800" dirty="0" smtClean="0"/>
              <a:t>7-8 класс</a:t>
            </a:r>
            <a:endParaRPr lang="ru-RU" sz="27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476672"/>
            <a:ext cx="8568952" cy="55245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sz="1700" dirty="0"/>
              <a:t>	</a:t>
            </a:r>
            <a:r>
              <a:rPr lang="ru-RU" sz="1400" b="1" u="sng" dirty="0" smtClean="0"/>
              <a:t>Математика</a:t>
            </a:r>
          </a:p>
          <a:p>
            <a:pPr algn="just" fontAlgn="base"/>
            <a:r>
              <a:rPr lang="ru-RU" sz="1400" dirty="0"/>
              <a:t>	</a:t>
            </a:r>
            <a:r>
              <a:rPr lang="ru-RU" sz="1400" dirty="0" smtClean="0"/>
              <a:t>Успеваемость </a:t>
            </a:r>
            <a:r>
              <a:rPr lang="ru-RU" sz="1400" dirty="0"/>
              <a:t>ниже 100% показали учащиеся 7 классов – ДСОШ №1 (98%), </a:t>
            </a:r>
            <a:r>
              <a:rPr lang="ru-RU" sz="1400" dirty="0" err="1"/>
              <a:t>Красночабанская</a:t>
            </a:r>
            <a:r>
              <a:rPr lang="ru-RU" sz="1400" dirty="0"/>
              <a:t> СОШ (88%), Ащебутакская СОШ (80%), учащиеся 8 классов – ДСОШ №1(98%), Ащебутакская СОШ (93%), ДООШ №3(85%)</a:t>
            </a:r>
          </a:p>
          <a:p>
            <a:pPr algn="just" fontAlgn="base"/>
            <a:r>
              <a:rPr lang="ru-RU" sz="1400" dirty="0" smtClean="0"/>
              <a:t>	Высокое </a:t>
            </a:r>
            <a:r>
              <a:rPr lang="ru-RU" sz="1400" dirty="0"/>
              <a:t>качество знаний показали учащиеся 7 класса – </a:t>
            </a:r>
            <a:r>
              <a:rPr lang="ru-RU" sz="1400" dirty="0" err="1"/>
              <a:t>Камсакская</a:t>
            </a:r>
            <a:r>
              <a:rPr lang="ru-RU" sz="1400" dirty="0"/>
              <a:t> ООШ (67%), учащиеся 8 классов – </a:t>
            </a:r>
            <a:r>
              <a:rPr lang="ru-RU" sz="1400" dirty="0" err="1"/>
              <a:t>Курмансайская</a:t>
            </a:r>
            <a:r>
              <a:rPr lang="ru-RU" sz="1400" dirty="0"/>
              <a:t> ООШ(100%), Полевая СОШ (70%). </a:t>
            </a:r>
            <a:endParaRPr lang="ru-RU" sz="1400" dirty="0" smtClean="0"/>
          </a:p>
          <a:p>
            <a:pPr algn="just" fontAlgn="base"/>
            <a:r>
              <a:rPr lang="ru-RU" sz="1400" dirty="0"/>
              <a:t>	</a:t>
            </a:r>
            <a:r>
              <a:rPr lang="ru-RU" sz="1400" dirty="0" smtClean="0"/>
              <a:t>Низкое </a:t>
            </a:r>
            <a:r>
              <a:rPr lang="ru-RU" sz="1400" dirty="0"/>
              <a:t>качество знаний показали учащиеся 7 классов – Ащебутакская СОШ (30%), Полевая ООШ и </a:t>
            </a:r>
            <a:r>
              <a:rPr lang="ru-RU" sz="1400" dirty="0" err="1"/>
              <a:t>Заринская</a:t>
            </a:r>
            <a:r>
              <a:rPr lang="ru-RU" sz="1400" dirty="0"/>
              <a:t> ООШ (33%), учащиеся 8 классов – Карагандинская ООШ и </a:t>
            </a:r>
            <a:r>
              <a:rPr lang="ru-RU" sz="1400" dirty="0" err="1"/>
              <a:t>Заринская</a:t>
            </a:r>
            <a:r>
              <a:rPr lang="ru-RU" sz="1400" dirty="0"/>
              <a:t> ООШ (0%), ДООШ №3(15%), Ащебутакская СОШ и Прибрежная ООШ(33%).</a:t>
            </a:r>
          </a:p>
          <a:p>
            <a:pPr algn="just" fontAlgn="base"/>
            <a:r>
              <a:rPr lang="ru-RU" sz="1400" dirty="0"/>
              <a:t>Наблюдается снижение качества знаний обучающихся 7 и 8 классов муниципалитета на протяжении трех лет. </a:t>
            </a:r>
            <a:endParaRPr lang="ru-RU" sz="1400" dirty="0" smtClean="0"/>
          </a:p>
          <a:p>
            <a:pPr algn="just" fontAlgn="base"/>
            <a:r>
              <a:rPr lang="ru-RU" sz="1400" dirty="0"/>
              <a:t>	</a:t>
            </a:r>
            <a:r>
              <a:rPr lang="ru-RU" sz="1400" dirty="0" smtClean="0"/>
              <a:t>Слабую </a:t>
            </a:r>
            <a:r>
              <a:rPr lang="ru-RU" sz="1400" dirty="0"/>
              <a:t>подготовку к экзамену по </a:t>
            </a:r>
            <a:r>
              <a:rPr lang="ru-RU" sz="1400" b="1" u="sng" dirty="0"/>
              <a:t>русскому языку </a:t>
            </a:r>
            <a:r>
              <a:rPr lang="ru-RU" sz="1400" b="1" dirty="0"/>
              <a:t>показали</a:t>
            </a:r>
            <a:r>
              <a:rPr lang="ru-RU" sz="1400" dirty="0"/>
              <a:t> учащиеся МОБУ «Ащебутакская СОШ». </a:t>
            </a:r>
          </a:p>
          <a:p>
            <a:pPr algn="just" fontAlgn="base"/>
            <a:r>
              <a:rPr lang="ru-RU" sz="1400" b="1" dirty="0" smtClean="0"/>
              <a:t>	Успеваемость </a:t>
            </a:r>
            <a:r>
              <a:rPr lang="ru-RU" sz="1400" b="1" dirty="0"/>
              <a:t>ниже 100%</a:t>
            </a:r>
            <a:r>
              <a:rPr lang="ru-RU" sz="1400" dirty="0"/>
              <a:t> показали учащиеся 7 классов – </a:t>
            </a:r>
            <a:r>
              <a:rPr lang="ru-RU" sz="1400" dirty="0" err="1"/>
              <a:t>Красночабанская</a:t>
            </a:r>
            <a:r>
              <a:rPr lang="ru-RU" sz="1400" dirty="0"/>
              <a:t> СОШ (75%),   ДСОШ №1(90%), СОШ </a:t>
            </a:r>
            <a:r>
              <a:rPr lang="ru-RU" sz="1400" dirty="0" err="1"/>
              <a:t>п.Голубой</a:t>
            </a:r>
            <a:r>
              <a:rPr lang="ru-RU" sz="1400" dirty="0"/>
              <a:t> Факел (95%); 8 классов - ДООШ №3(77%), СОШ </a:t>
            </a:r>
            <a:r>
              <a:rPr lang="ru-RU" sz="1400" dirty="0" err="1"/>
              <a:t>п.Голубой</a:t>
            </a:r>
            <a:r>
              <a:rPr lang="ru-RU" sz="1400" dirty="0"/>
              <a:t> Факел (91%) и ДСОШ №1(98%). </a:t>
            </a:r>
          </a:p>
          <a:p>
            <a:pPr algn="just" fontAlgn="base"/>
            <a:r>
              <a:rPr lang="ru-RU" sz="1400" b="1" dirty="0" smtClean="0"/>
              <a:t>	Высокое</a:t>
            </a:r>
            <a:r>
              <a:rPr lang="ru-RU" sz="1400" dirty="0" smtClean="0"/>
              <a:t> </a:t>
            </a:r>
            <a:r>
              <a:rPr lang="ru-RU" sz="1400" dirty="0"/>
              <a:t>качество знаний показали учащиеся 7 классов – Прибрежная ООШ (75%) и  </a:t>
            </a:r>
            <a:r>
              <a:rPr lang="ru-RU" sz="1400" dirty="0" err="1"/>
              <a:t>Камсакская</a:t>
            </a:r>
            <a:r>
              <a:rPr lang="ru-RU" sz="1400" dirty="0"/>
              <a:t> ООШ (67%), учащиеся 8 классов – </a:t>
            </a:r>
            <a:r>
              <a:rPr lang="ru-RU" sz="1400" dirty="0" err="1"/>
              <a:t>Курмансайская</a:t>
            </a:r>
            <a:r>
              <a:rPr lang="ru-RU" sz="1400" dirty="0"/>
              <a:t> ООШ (100%) и </a:t>
            </a:r>
            <a:r>
              <a:rPr lang="ru-RU" sz="1400" dirty="0" err="1"/>
              <a:t>Красночабанская</a:t>
            </a:r>
            <a:r>
              <a:rPr lang="ru-RU" sz="1400" dirty="0"/>
              <a:t> СОШ (90%). </a:t>
            </a:r>
            <a:endParaRPr lang="ru-RU" sz="1400" dirty="0" smtClean="0"/>
          </a:p>
          <a:p>
            <a:pPr algn="just" fontAlgn="base"/>
            <a:r>
              <a:rPr lang="ru-RU" sz="1400" b="1" dirty="0"/>
              <a:t>	</a:t>
            </a:r>
            <a:r>
              <a:rPr lang="ru-RU" sz="1400" b="1" dirty="0" smtClean="0"/>
              <a:t>Низкое</a:t>
            </a:r>
            <a:r>
              <a:rPr lang="ru-RU" sz="1400" dirty="0" smtClean="0"/>
              <a:t> </a:t>
            </a:r>
            <a:r>
              <a:rPr lang="ru-RU" sz="1400" dirty="0"/>
              <a:t>качество знаний показали учащиеся 7 классов – </a:t>
            </a:r>
            <a:r>
              <a:rPr lang="ru-RU" sz="1400" dirty="0" err="1"/>
              <a:t>Красночабанская</a:t>
            </a:r>
            <a:r>
              <a:rPr lang="ru-RU" sz="1400" dirty="0"/>
              <a:t> СОШ (25%),  ДООШ №3(27%) и </a:t>
            </a:r>
            <a:r>
              <a:rPr lang="ru-RU" sz="1400" dirty="0" err="1"/>
              <a:t>Заринская</a:t>
            </a:r>
            <a:r>
              <a:rPr lang="ru-RU" sz="1400" dirty="0"/>
              <a:t> ООШ(33%), учащиеся 8 классов – Карагандинская ООШ и </a:t>
            </a:r>
            <a:r>
              <a:rPr lang="ru-RU" sz="1400" dirty="0" err="1"/>
              <a:t>Заринская</a:t>
            </a:r>
            <a:r>
              <a:rPr lang="ru-RU" sz="1400" dirty="0"/>
              <a:t> ООШ (0%), ДООШ №3(15%), ДСОШ №2(18%), Ащебутакская СОШ и СОШ </a:t>
            </a:r>
            <a:r>
              <a:rPr lang="ru-RU" sz="1400" dirty="0" err="1"/>
              <a:t>п.Голубой</a:t>
            </a:r>
            <a:r>
              <a:rPr lang="ru-RU" sz="1400" dirty="0"/>
              <a:t> Факел по(27%), Прибрежная ООШ(33%).</a:t>
            </a:r>
          </a:p>
        </p:txBody>
      </p:sp>
    </p:spTree>
    <p:extLst>
      <p:ext uri="{BB962C8B-B14F-4D97-AF65-F5344CB8AC3E}">
        <p14:creationId xmlns:p14="http://schemas.microsoft.com/office/powerpoint/2010/main" xmlns="" val="373261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0172" y="57200"/>
            <a:ext cx="7851648" cy="995536"/>
          </a:xfrm>
        </p:spPr>
        <p:txBody>
          <a:bodyPr>
            <a:normAutofit/>
          </a:bodyPr>
          <a:lstStyle/>
          <a:p>
            <a:pPr algn="ctr"/>
            <a:r>
              <a:rPr lang="ru-RU" sz="2700" dirty="0" smtClean="0">
                <a:effectLst/>
              </a:rPr>
              <a:t>ВПР - </a:t>
            </a:r>
            <a:r>
              <a:rPr lang="ru-RU" sz="2700" dirty="0">
                <a:effectLst/>
              </a:rPr>
              <a:t>2018 </a:t>
            </a:r>
            <a:endParaRPr lang="ru-RU" sz="27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1196752"/>
            <a:ext cx="835292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ru-RU" b="1" dirty="0" smtClean="0"/>
              <a:t>	Пять </a:t>
            </a:r>
            <a:r>
              <a:rPr lang="ru-RU" b="1" dirty="0"/>
              <a:t>ОО нашего муниципалитета попали в разряд школ с низкими результатами: </a:t>
            </a:r>
            <a:endParaRPr lang="ru-RU" b="1" dirty="0" smtClean="0"/>
          </a:p>
          <a:p>
            <a:pPr algn="just" fontAlgn="base"/>
            <a:endParaRPr lang="ru-RU" b="1" dirty="0" smtClean="0"/>
          </a:p>
          <a:p>
            <a:pPr algn="just" fontAlgn="base"/>
            <a:r>
              <a:rPr lang="ru-RU" b="1" dirty="0" smtClean="0"/>
              <a:t>	1. МОБУ </a:t>
            </a:r>
            <a:r>
              <a:rPr lang="ru-RU" b="1" dirty="0"/>
              <a:t>«Ащебутакская СОШ» по 5 предметам из 6 (кроме математики); </a:t>
            </a:r>
            <a:endParaRPr lang="ru-RU" b="1" dirty="0" smtClean="0"/>
          </a:p>
          <a:p>
            <a:pPr algn="just" fontAlgn="base"/>
            <a:r>
              <a:rPr lang="ru-RU" b="1" dirty="0" smtClean="0"/>
              <a:t>	</a:t>
            </a:r>
          </a:p>
          <a:p>
            <a:pPr algn="just" fontAlgn="base"/>
            <a:r>
              <a:rPr lang="ru-RU" b="1" dirty="0"/>
              <a:t>	</a:t>
            </a:r>
            <a:r>
              <a:rPr lang="ru-RU" b="1" dirty="0" smtClean="0"/>
              <a:t>2. МОБУ </a:t>
            </a:r>
            <a:r>
              <a:rPr lang="ru-RU" b="1" dirty="0"/>
              <a:t>«ДООШ №3» по 5 предметам из 6 (кроме русского языка); </a:t>
            </a:r>
            <a:endParaRPr lang="ru-RU" b="1" dirty="0" smtClean="0"/>
          </a:p>
          <a:p>
            <a:pPr algn="just" fontAlgn="base"/>
            <a:r>
              <a:rPr lang="ru-RU" b="1" dirty="0" smtClean="0"/>
              <a:t>	</a:t>
            </a:r>
          </a:p>
          <a:p>
            <a:pPr algn="just" fontAlgn="base"/>
            <a:r>
              <a:rPr lang="ru-RU" b="1" dirty="0"/>
              <a:t>	</a:t>
            </a:r>
            <a:r>
              <a:rPr lang="ru-RU" b="1" dirty="0" smtClean="0"/>
              <a:t>3. МОАУ </a:t>
            </a:r>
            <a:r>
              <a:rPr lang="ru-RU" b="1" dirty="0"/>
              <a:t>«ДСОШ № 1» по 2 предметам из 5 (по обществознанию и географии, результат по биологии не принят); </a:t>
            </a:r>
            <a:endParaRPr lang="ru-RU" b="1" dirty="0" smtClean="0"/>
          </a:p>
          <a:p>
            <a:pPr algn="just" fontAlgn="base"/>
            <a:r>
              <a:rPr lang="ru-RU" b="1" dirty="0" smtClean="0"/>
              <a:t>	</a:t>
            </a:r>
          </a:p>
          <a:p>
            <a:pPr algn="just" fontAlgn="base"/>
            <a:r>
              <a:rPr lang="ru-RU" b="1" dirty="0"/>
              <a:t>	</a:t>
            </a:r>
            <a:r>
              <a:rPr lang="ru-RU" b="1" dirty="0" smtClean="0"/>
              <a:t>4. МОБУ </a:t>
            </a:r>
            <a:r>
              <a:rPr lang="ru-RU" b="1" dirty="0"/>
              <a:t>«СОШ п. Голубой Факел» по 2 предметам из 6(по истории и географии); </a:t>
            </a:r>
            <a:endParaRPr lang="ru-RU" b="1" dirty="0" smtClean="0"/>
          </a:p>
          <a:p>
            <a:pPr algn="just" fontAlgn="base"/>
            <a:r>
              <a:rPr lang="ru-RU" b="1" dirty="0" smtClean="0"/>
              <a:t>	</a:t>
            </a:r>
          </a:p>
          <a:p>
            <a:pPr algn="just" fontAlgn="base"/>
            <a:r>
              <a:rPr lang="ru-RU" b="1" dirty="0"/>
              <a:t>	</a:t>
            </a:r>
            <a:r>
              <a:rPr lang="ru-RU" b="1" dirty="0" smtClean="0"/>
              <a:t>5. МОАУ </a:t>
            </a:r>
            <a:r>
              <a:rPr lang="ru-RU" b="1" dirty="0"/>
              <a:t>«ДСОШ № 2» по 1 предмету из 6 (по истории)</a:t>
            </a:r>
            <a:endParaRPr lang="ru-RU" dirty="0"/>
          </a:p>
          <a:p>
            <a:pPr algn="just"/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373261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4601" y="764704"/>
            <a:ext cx="8712968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Мероприятия </a:t>
            </a:r>
            <a:r>
              <a:rPr lang="ru-RU" sz="2800" dirty="0"/>
              <a:t>направленные на ликвидацию пробелов знаний и формирования единого подхода к критериям проверки </a:t>
            </a:r>
            <a:r>
              <a:rPr lang="ru-RU" sz="2800" dirty="0" smtClean="0"/>
              <a:t>ВПР</a:t>
            </a:r>
            <a:r>
              <a:rPr lang="ru-RU" sz="2700" dirty="0" smtClean="0">
                <a:effectLst/>
              </a:rPr>
              <a:t> </a:t>
            </a:r>
            <a:endParaRPr lang="ru-RU" sz="27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9818" y="1628800"/>
            <a:ext cx="8856984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 </a:t>
            </a:r>
            <a:r>
              <a:rPr lang="ru-RU" dirty="0" smtClean="0"/>
              <a:t>  </a:t>
            </a:r>
            <a:r>
              <a:rPr lang="ru-RU" sz="1600" dirty="0"/>
              <a:t>1) По итогам всех проведенных проверочных работ на каждого ученика 5 и 6 класса, не набравшего 100% баллов необходимо завести индивидуальные маршрутные листы. В 4 классах отслеживать учащихся не дающих стабильно хороших результатов.</a:t>
            </a:r>
          </a:p>
          <a:p>
            <a:pPr algn="just" fontAlgn="base"/>
            <a:r>
              <a:rPr lang="ru-RU" sz="1600" dirty="0"/>
              <a:t>  2) Для устранения пробелов знаний с начала учебного года рекомендовано организовать регулярные групповые занятия. Даты занятий внести в  индивидуальные маршрутные листы. </a:t>
            </a:r>
          </a:p>
          <a:p>
            <a:pPr algn="just" fontAlgn="base"/>
            <a:r>
              <a:rPr lang="ru-RU" sz="1600" dirty="0"/>
              <a:t>  3) Вести электронный сравнительный мониторинг включающий результаты повторных контрольных работ.</a:t>
            </a:r>
          </a:p>
          <a:p>
            <a:pPr algn="just" fontAlgn="base"/>
            <a:r>
              <a:rPr lang="ru-RU" sz="1600" dirty="0"/>
              <a:t>  4) Особое внимание уделить индивидуальной работе с обучающимися «группы риск», изначально имеющими слабую подготовку.</a:t>
            </a:r>
          </a:p>
          <a:p>
            <a:pPr algn="just" fontAlgn="base"/>
            <a:r>
              <a:rPr lang="ru-RU" sz="1600" dirty="0"/>
              <a:t>  5) Руководителям РМО и ШМО провести подробный анализ допущенных ошибок и разработать план работы по улучшению качества предоставления образовательных услуг.</a:t>
            </a:r>
          </a:p>
          <a:p>
            <a:pPr algn="just" fontAlgn="base"/>
            <a:r>
              <a:rPr lang="ru-RU" sz="1600" dirty="0"/>
              <a:t>  6) Руководителям РМО и ШМО проанализировать результаты перепроверки 10% работ ВПР, выяснить причины несовпадения оценки заданий у различных экспертов. На заседаниях РМО обсудить результаты анализа взаимной проверки, выработать единый подход к критериям проверки ВПР.</a:t>
            </a:r>
          </a:p>
        </p:txBody>
      </p:sp>
    </p:spTree>
    <p:extLst>
      <p:ext uri="{BB962C8B-B14F-4D97-AF65-F5344CB8AC3E}">
        <p14:creationId xmlns:p14="http://schemas.microsoft.com/office/powerpoint/2010/main" xmlns="" val="359345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0172" y="57200"/>
            <a:ext cx="7851648" cy="99553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effectLst/>
              </a:rPr>
              <a:t>Программа </a:t>
            </a:r>
            <a:r>
              <a:rPr lang="ru-RU" sz="2800" dirty="0">
                <a:effectLst/>
              </a:rPr>
              <a:t>воспитания  и социализации </a:t>
            </a:r>
            <a:endParaRPr lang="ru-RU" sz="27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196752"/>
            <a:ext cx="849694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/>
              <a:t>ДЦ «Радуга» </a:t>
            </a:r>
            <a:r>
              <a:rPr lang="ru-RU" sz="1600" dirty="0" smtClean="0"/>
              <a:t>- элективные курсы - 91 человек</a:t>
            </a:r>
          </a:p>
          <a:p>
            <a:pPr algn="just"/>
            <a:endParaRPr lang="ru-RU" sz="1600" dirty="0"/>
          </a:p>
          <a:p>
            <a:pPr algn="just"/>
            <a:r>
              <a:rPr lang="ru-RU" sz="1600" dirty="0" smtClean="0"/>
              <a:t>Детское общественного  </a:t>
            </a:r>
            <a:r>
              <a:rPr lang="ru-RU" sz="1600" dirty="0"/>
              <a:t>движения </a:t>
            </a:r>
            <a:r>
              <a:rPr lang="ru-RU" sz="1600" dirty="0" smtClean="0"/>
              <a:t>– координатор Евдокимцева  </a:t>
            </a:r>
            <a:r>
              <a:rPr lang="ru-RU" sz="1600" dirty="0"/>
              <a:t>Н.Я</a:t>
            </a:r>
            <a:r>
              <a:rPr lang="ru-RU" sz="1600" dirty="0" smtClean="0"/>
              <a:t>. Результатом  </a:t>
            </a:r>
            <a:r>
              <a:rPr lang="ru-RU" sz="1600" dirty="0"/>
              <a:t>педагогического сопровождения ученического самоуправления стало окончание 4 активистов-лидеров   областной  очно-заочной школы «Лидер», из них 3  на  «отлично» - Мамедова Виктория (ДСОШ №1); </a:t>
            </a:r>
            <a:r>
              <a:rPr lang="ru-RU" sz="1600" dirty="0" err="1"/>
              <a:t>Говина</a:t>
            </a:r>
            <a:r>
              <a:rPr lang="ru-RU" sz="1600" dirty="0"/>
              <a:t> Александра, Пивоварова Анастасия (СОШ п. Голубой Факел). </a:t>
            </a:r>
          </a:p>
          <a:p>
            <a:pPr algn="just"/>
            <a:endParaRPr lang="ru-RU" sz="1600" dirty="0" smtClean="0"/>
          </a:p>
          <a:p>
            <a:pPr algn="just"/>
            <a:r>
              <a:rPr lang="ru-RU" sz="1600" dirty="0"/>
              <a:t>Лидеры  и активисты детских общественных организаций и  органов  ученического самоуправления района участвовали в </a:t>
            </a:r>
            <a:r>
              <a:rPr lang="ru-RU" sz="1600" dirty="0" smtClean="0"/>
              <a:t>заочных  </a:t>
            </a:r>
            <a:r>
              <a:rPr lang="ru-RU" sz="1600" dirty="0"/>
              <a:t>конкурсах и  акциях, так в областном этапе конкурса сочинений «Доступно о праве» Шашкина Александра (ДСОШ №1) заняла  2  место, члены</a:t>
            </a:r>
            <a:r>
              <a:rPr lang="ru-RU" sz="1600" b="1" dirty="0"/>
              <a:t> </a:t>
            </a:r>
            <a:r>
              <a:rPr lang="ru-RU" sz="1600" dirty="0"/>
              <a:t>ДОО «ШОК» (ДСОШ№1)  приняли участие в  областной акции добровольческих  инициатив «Лучшие из лучших»,</a:t>
            </a:r>
            <a:r>
              <a:rPr lang="ru-RU" sz="1600" b="1" dirty="0"/>
              <a:t>  </a:t>
            </a:r>
            <a:r>
              <a:rPr lang="ru-RU" sz="1600" dirty="0"/>
              <a:t>члены ДОО «Новое поколение» (ДСОШ №2) приняли участие в  конкурсе  ФДО «Команда»,</a:t>
            </a:r>
            <a:r>
              <a:rPr lang="ru-RU" sz="1600" b="1" dirty="0"/>
              <a:t> </a:t>
            </a:r>
            <a:r>
              <a:rPr lang="ru-RU" sz="1600" dirty="0"/>
              <a:t>во всероссийских конкурсах по линии РДШ</a:t>
            </a:r>
            <a:r>
              <a:rPr lang="ru-RU" sz="1600" b="1" dirty="0"/>
              <a:t> </a:t>
            </a:r>
            <a:r>
              <a:rPr lang="ru-RU" sz="1600" dirty="0"/>
              <a:t>«Доброволец России - 2018», «Я люблю тебя, Россия!», «Мы граждане – России!», «Здоровое движение» приняли участие ДСОШ №1,  ДСОШ №2, СОШ п. Голубой Факел, Ащебутакская СОШ, Полевая СОШ и т.д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xmlns="" val="359345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620688"/>
            <a:ext cx="8532440" cy="11807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000" dirty="0" smtClean="0">
                <a:effectLst/>
              </a:rPr>
              <a:t>Государственная программа Российской </a:t>
            </a:r>
            <a:r>
              <a:rPr lang="ru-RU" sz="3000" dirty="0">
                <a:effectLst/>
              </a:rPr>
              <a:t>Федерации «Развитие образования» на 2014-2020 </a:t>
            </a:r>
            <a:r>
              <a:rPr lang="ru-RU" sz="3000" dirty="0" smtClean="0">
                <a:effectLst/>
              </a:rPr>
              <a:t>годы</a:t>
            </a:r>
            <a:endParaRPr lang="ru-RU" sz="3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844824"/>
            <a:ext cx="8064896" cy="4824536"/>
          </a:xfrm>
        </p:spPr>
        <p:txBody>
          <a:bodyPr>
            <a:noAutofit/>
          </a:bodyPr>
          <a:lstStyle/>
          <a:p>
            <a:pPr algn="just"/>
            <a:r>
              <a:rPr lang="ru-RU" sz="2200" dirty="0" smtClean="0"/>
              <a:t>	</a:t>
            </a:r>
            <a:r>
              <a:rPr lang="ru-RU" sz="2100" dirty="0" smtClean="0"/>
              <a:t>Образование </a:t>
            </a:r>
            <a:r>
              <a:rPr lang="ru-RU" sz="2100" dirty="0"/>
              <a:t>– это динамичная структура, которая подвержена постоянным изменениям, направленным на развитие с учетом запросов общества.</a:t>
            </a:r>
          </a:p>
          <a:p>
            <a:pPr algn="just"/>
            <a:r>
              <a:rPr lang="ru-RU" sz="2100" dirty="0" smtClean="0"/>
              <a:t>	Планируется</a:t>
            </a:r>
            <a:r>
              <a:rPr lang="ru-RU" sz="2100" dirty="0"/>
              <a:t>, что 1 сентября за парты сядут 1782 учащихся, из них 210 первоклассников (в прошлом году 1830 и 232 соответственно),  </a:t>
            </a:r>
          </a:p>
          <a:p>
            <a:pPr algn="just"/>
            <a:r>
              <a:rPr lang="ru-RU" sz="2100" dirty="0" smtClean="0"/>
              <a:t>	Приоритетной </a:t>
            </a:r>
            <a:r>
              <a:rPr lang="ru-RU" sz="2100" dirty="0"/>
              <a:t>задачей </a:t>
            </a:r>
            <a:r>
              <a:rPr lang="ru-RU" sz="2100" b="1" dirty="0"/>
              <a:t>школьного </a:t>
            </a:r>
            <a:r>
              <a:rPr lang="ru-RU" sz="2100" dirty="0"/>
              <a:t>образования для нас остается повышение его качества. </a:t>
            </a:r>
            <a:endParaRPr lang="ru-RU" sz="2100" dirty="0" smtClean="0"/>
          </a:p>
          <a:p>
            <a:pPr algn="just"/>
            <a:r>
              <a:rPr lang="ru-RU" sz="2100" dirty="0" smtClean="0"/>
              <a:t>	Самая </a:t>
            </a:r>
            <a:r>
              <a:rPr lang="ru-RU" sz="2100" dirty="0"/>
              <a:t>обсуждаемая в образовании тема – это Единый государственный экзамен, объективность его проведения и результатов</a:t>
            </a:r>
          </a:p>
          <a:p>
            <a:pPr algn="just"/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xmlns="" val="199826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79471" y="250164"/>
            <a:ext cx="7851648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effectLst/>
              </a:rPr>
              <a:t>Программа </a:t>
            </a:r>
            <a:r>
              <a:rPr lang="ru-RU" sz="2800" dirty="0">
                <a:effectLst/>
              </a:rPr>
              <a:t>воспитания  и социализации </a:t>
            </a:r>
            <a:endParaRPr lang="ru-RU" sz="27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6823" y="770663"/>
            <a:ext cx="8496944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/>
              <a:t>Ф</a:t>
            </a:r>
            <a:r>
              <a:rPr lang="ru-RU" sz="1600" dirty="0" smtClean="0"/>
              <a:t>естиваль </a:t>
            </a:r>
            <a:r>
              <a:rPr lang="ru-RU" sz="1600" dirty="0"/>
              <a:t>детских общественных организаций «Это наше право</a:t>
            </a:r>
            <a:r>
              <a:rPr lang="ru-RU" sz="1600" dirty="0" smtClean="0"/>
              <a:t>!»</a:t>
            </a:r>
          </a:p>
          <a:p>
            <a:pPr algn="just"/>
            <a:r>
              <a:rPr lang="ru-RU" sz="1600" dirty="0" smtClean="0"/>
              <a:t>Фестиваль </a:t>
            </a:r>
            <a:r>
              <a:rPr lang="ru-RU" sz="1600" dirty="0"/>
              <a:t>военно-патриотических  объединений и </a:t>
            </a:r>
            <a:r>
              <a:rPr lang="ru-RU" sz="1600" dirty="0" err="1"/>
              <a:t>кадетстких</a:t>
            </a:r>
            <a:r>
              <a:rPr lang="ru-RU" sz="1600" dirty="0"/>
              <a:t>  классов «Нам этот мир завещано беречь</a:t>
            </a:r>
            <a:r>
              <a:rPr lang="ru-RU" sz="1600" dirty="0" smtClean="0"/>
              <a:t>!»</a:t>
            </a:r>
          </a:p>
          <a:p>
            <a:pPr algn="just"/>
            <a:r>
              <a:rPr lang="ru-RU" sz="1600" dirty="0"/>
              <a:t>Ф</a:t>
            </a:r>
            <a:r>
              <a:rPr lang="ru-RU" sz="1600" dirty="0" smtClean="0"/>
              <a:t>естиваль </a:t>
            </a:r>
            <a:r>
              <a:rPr lang="ru-RU" sz="1600" dirty="0"/>
              <a:t>детских этнографических  коллективов  «Мы вместе!».</a:t>
            </a:r>
          </a:p>
          <a:p>
            <a:pPr algn="just"/>
            <a:r>
              <a:rPr lang="ru-RU" sz="1600" dirty="0"/>
              <a:t>М</a:t>
            </a:r>
            <a:r>
              <a:rPr lang="ru-RU" sz="1600" dirty="0" smtClean="0"/>
              <a:t>есячник  </a:t>
            </a:r>
            <a:r>
              <a:rPr lang="ru-RU" sz="1600" dirty="0"/>
              <a:t>правовых  знаний, </a:t>
            </a:r>
          </a:p>
          <a:p>
            <a:pPr algn="just"/>
            <a:r>
              <a:rPr lang="ru-RU" sz="1600" dirty="0"/>
              <a:t>С</a:t>
            </a:r>
            <a:r>
              <a:rPr lang="ru-RU" sz="1600" dirty="0" smtClean="0"/>
              <a:t>еминар </a:t>
            </a:r>
            <a:r>
              <a:rPr lang="ru-RU" sz="1600" dirty="0"/>
              <a:t>для классных руководителей  и  учителей-предметников «О дополнительных мерах по предотвращению деструктивных явлений  в образовательной среде»,</a:t>
            </a:r>
          </a:p>
          <a:p>
            <a:pPr algn="just"/>
            <a:r>
              <a:rPr lang="ru-RU" sz="1600" dirty="0"/>
              <a:t>Р</a:t>
            </a:r>
            <a:r>
              <a:rPr lang="ru-RU" sz="1600" dirty="0" smtClean="0"/>
              <a:t>аботают </a:t>
            </a:r>
            <a:r>
              <a:rPr lang="ru-RU" sz="1600" dirty="0"/>
              <a:t>Советы  профилактики, консультационные  пункты, Службы  школьной медиации.</a:t>
            </a:r>
          </a:p>
          <a:p>
            <a:pPr algn="just"/>
            <a:r>
              <a:rPr lang="ru-RU" sz="1600" dirty="0" smtClean="0"/>
              <a:t>Работает </a:t>
            </a:r>
            <a:r>
              <a:rPr lang="ru-RU" sz="1600" dirty="0"/>
              <a:t>муниципальная ДОПП (детская общественная правовая палата),</a:t>
            </a:r>
          </a:p>
          <a:p>
            <a:pPr algn="just"/>
            <a:r>
              <a:rPr lang="ru-RU" sz="1600" dirty="0"/>
              <a:t>Н</a:t>
            </a:r>
            <a:r>
              <a:rPr lang="ru-RU" sz="1600" dirty="0" smtClean="0"/>
              <a:t>алажено </a:t>
            </a:r>
            <a:r>
              <a:rPr lang="ru-RU" sz="1600" dirty="0"/>
              <a:t>межведомственное взаимодействие в вопросах правого просвещения и формирования  культуры  безопасности участников учебно-воспитательного процесса.</a:t>
            </a:r>
          </a:p>
          <a:p>
            <a:r>
              <a:rPr lang="ru-RU" sz="1600" dirty="0" smtClean="0"/>
              <a:t>День  </a:t>
            </a:r>
            <a:r>
              <a:rPr lang="ru-RU" sz="1600" dirty="0"/>
              <a:t>правовой  помощи  </a:t>
            </a:r>
            <a:endParaRPr lang="ru-RU" sz="1600" dirty="0" smtClean="0"/>
          </a:p>
          <a:p>
            <a:r>
              <a:rPr lang="ru-RU" sz="1600" dirty="0" smtClean="0"/>
              <a:t>В  </a:t>
            </a:r>
            <a:r>
              <a:rPr lang="ru-RU" sz="1600" dirty="0"/>
              <a:t>системе  воспитания  и  дополнительного  образования  приоритетным   направлением    является  туристическая  деятельность, в  2017-2018  учебном  году   в  общеобразовательных организациях    и  ДЦ  «Радуга»  работали 12  туристических объединений  с охватом 195  учащихся </a:t>
            </a:r>
            <a:r>
              <a:rPr lang="ru-RU" sz="1600" dirty="0" smtClean="0"/>
              <a:t>.</a:t>
            </a:r>
          </a:p>
          <a:p>
            <a:r>
              <a:rPr lang="ru-RU" sz="1600" b="1" dirty="0" smtClean="0"/>
              <a:t>Экологическое</a:t>
            </a:r>
            <a:r>
              <a:rPr lang="ru-RU" sz="1600" dirty="0" smtClean="0"/>
              <a:t> образование - участие </a:t>
            </a:r>
            <a:r>
              <a:rPr lang="ru-RU" sz="1600" dirty="0"/>
              <a:t>во всероссийских конкурсах </a:t>
            </a:r>
            <a:r>
              <a:rPr lang="ru-RU" sz="1600" b="1" dirty="0"/>
              <a:t>«</a:t>
            </a:r>
            <a:r>
              <a:rPr lang="ru-RU" sz="1600" dirty="0"/>
              <a:t>Юные исследователи окружающей среды»», «Берегите лес» и т. д</a:t>
            </a:r>
            <a:r>
              <a:rPr lang="ru-RU" sz="1600" dirty="0" smtClean="0"/>
              <a:t>., акции </a:t>
            </a:r>
            <a:r>
              <a:rPr lang="ru-RU" sz="1600" dirty="0"/>
              <a:t>«Кормушки», </a:t>
            </a:r>
            <a:r>
              <a:rPr lang="ru-RU" sz="1600" dirty="0" smtClean="0"/>
              <a:t>«Дерево  </a:t>
            </a:r>
            <a:r>
              <a:rPr lang="ru-RU" sz="1600" dirty="0"/>
              <a:t>Памяти», «Сдай  макулатуру - спаси  дерево»,  конкурсы </a:t>
            </a:r>
            <a:r>
              <a:rPr lang="ru-RU" sz="1600" b="1" i="1" dirty="0"/>
              <a:t> </a:t>
            </a:r>
            <a:r>
              <a:rPr lang="ru-RU" sz="1600" dirty="0"/>
              <a:t>«Красота родного края», «Лучший школьный  двор». </a:t>
            </a:r>
          </a:p>
        </p:txBody>
      </p:sp>
    </p:spTree>
    <p:extLst>
      <p:ext uri="{BB962C8B-B14F-4D97-AF65-F5344CB8AC3E}">
        <p14:creationId xmlns:p14="http://schemas.microsoft.com/office/powerpoint/2010/main" xmlns="" val="855467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0172" y="57200"/>
            <a:ext cx="7851648" cy="995536"/>
          </a:xfrm>
        </p:spPr>
        <p:txBody>
          <a:bodyPr>
            <a:normAutofit/>
          </a:bodyPr>
          <a:lstStyle/>
          <a:p>
            <a:pPr algn="ctr"/>
            <a:r>
              <a:rPr lang="ru-RU" sz="2700" dirty="0" smtClean="0">
                <a:effectLst/>
              </a:rPr>
              <a:t>Спорт и </a:t>
            </a:r>
            <a:r>
              <a:rPr lang="ru-RU" sz="2700" dirty="0" err="1" smtClean="0">
                <a:effectLst/>
              </a:rPr>
              <a:t>здоровьесбережение</a:t>
            </a:r>
            <a:endParaRPr lang="ru-RU" sz="27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18026" y="1196752"/>
            <a:ext cx="813690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/>
              <a:t>В  течение 2017-2018 учебного  года   воспитанники   ДЮСШ    участвовали  в  3-х зональных, 9 областных,  5  Всероссийских, 2-х Международных   соревнованиях  по  вольной  борьбе.   57 воспитанников ДЮСШ выполнили нормативы взрослых и юношеских (массовых) спортивных разрядов, 55 подтвердили нормативы взрослых и юношеских (массовых) спортивных разрядов.</a:t>
            </a:r>
          </a:p>
          <a:p>
            <a:pPr algn="just"/>
            <a:endParaRPr lang="ru-RU" sz="1600" dirty="0" smtClean="0"/>
          </a:p>
          <a:p>
            <a:pPr algn="just"/>
            <a:r>
              <a:rPr lang="ru-RU" sz="1600" dirty="0" smtClean="0"/>
              <a:t>22 </a:t>
            </a:r>
            <a:r>
              <a:rPr lang="ru-RU" sz="1600" dirty="0"/>
              <a:t>воспитанника ДЮСШ заняли призовые места на зональных соревнованиях, 78  в  областных  соревнованиях, 15 во Всероссийских и  17  в Международных.  5 воспитанников являются  членами  областной  сборной команды по вольной борьбе. </a:t>
            </a:r>
          </a:p>
          <a:p>
            <a:pPr algn="just"/>
            <a:endParaRPr lang="ru-RU" sz="1600" dirty="0" smtClean="0"/>
          </a:p>
          <a:p>
            <a:pPr algn="just"/>
            <a:r>
              <a:rPr lang="ru-RU" sz="1600" dirty="0" smtClean="0"/>
              <a:t>В </a:t>
            </a:r>
            <a:r>
              <a:rPr lang="ru-RU" sz="1600" dirty="0"/>
              <a:t>областном турнире по мини-футболу «Спорт против наркотиков!» среди  юношей 2002-2003 </a:t>
            </a:r>
            <a:r>
              <a:rPr lang="ru-RU" sz="1600" dirty="0" err="1"/>
              <a:t>г.г</a:t>
            </a:r>
            <a:r>
              <a:rPr lang="ru-RU" sz="1600" dirty="0"/>
              <a:t>. рождения команда  Домбаровского района заняла </a:t>
            </a:r>
            <a:r>
              <a:rPr lang="en-US" sz="1600" dirty="0"/>
              <a:t>I</a:t>
            </a:r>
            <a:r>
              <a:rPr lang="ru-RU" sz="1600" dirty="0"/>
              <a:t> место (капитан </a:t>
            </a:r>
            <a:r>
              <a:rPr lang="ru-RU" sz="1600" dirty="0" err="1"/>
              <a:t>Пойманов</a:t>
            </a:r>
            <a:r>
              <a:rPr lang="ru-RU" sz="1600" dirty="0"/>
              <a:t> Кирилл).</a:t>
            </a:r>
          </a:p>
          <a:p>
            <a:pPr algn="just"/>
            <a:endParaRPr lang="ru-RU" sz="1600" dirty="0" smtClean="0"/>
          </a:p>
          <a:p>
            <a:pPr algn="just"/>
            <a:r>
              <a:rPr lang="ru-RU" sz="1600" dirty="0" smtClean="0"/>
              <a:t>Физкультурно-оздоровительную   </a:t>
            </a:r>
            <a:r>
              <a:rPr lang="ru-RU" sz="1600" dirty="0"/>
              <a:t>работу  ведут 18  тренеров-преподавателей ДЮСШ  в   36  группах  по  следующим  видам  спорта:   вольная  борьба, футбол, волейбол, шахматы, конный спорт.</a:t>
            </a:r>
          </a:p>
        </p:txBody>
      </p:sp>
    </p:spTree>
    <p:extLst>
      <p:ext uri="{BB962C8B-B14F-4D97-AF65-F5344CB8AC3E}">
        <p14:creationId xmlns:p14="http://schemas.microsoft.com/office/powerpoint/2010/main" xmlns="" val="31460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0172" y="57200"/>
            <a:ext cx="7851648" cy="995536"/>
          </a:xfrm>
        </p:spPr>
        <p:txBody>
          <a:bodyPr>
            <a:normAutofit/>
          </a:bodyPr>
          <a:lstStyle/>
          <a:p>
            <a:pPr algn="ctr"/>
            <a:r>
              <a:rPr lang="ru-RU" sz="2700" dirty="0">
                <a:effectLst/>
              </a:rPr>
              <a:t>Спорт и </a:t>
            </a:r>
            <a:r>
              <a:rPr lang="ru-RU" sz="2700" dirty="0" err="1">
                <a:effectLst/>
              </a:rPr>
              <a:t>здоровьесбережение</a:t>
            </a:r>
            <a:endParaRPr lang="ru-RU" sz="27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63604" y="1006634"/>
            <a:ext cx="842493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/>
              <a:t>«</a:t>
            </a:r>
            <a:r>
              <a:rPr lang="ru-RU" sz="1600" dirty="0"/>
              <a:t>Президентские состязания» приняло участие 72 учащихся параллели  5,6,8 классы  МОАУ «Домбаровская СОШ№1», МОАУ «Домбаровская СОШ№2», МОБУ « Ащебутакская СОШ», МОБУ « СОШ пос. Голубой Факел».</a:t>
            </a:r>
          </a:p>
          <a:p>
            <a:pPr algn="just"/>
            <a:r>
              <a:rPr lang="ru-RU" sz="1600" dirty="0"/>
              <a:t>В командном зачете места распределились следующим образом:</a:t>
            </a:r>
          </a:p>
          <a:p>
            <a:pPr algn="just"/>
            <a:r>
              <a:rPr lang="ru-RU" sz="1600" dirty="0"/>
              <a:t>     	Среди </a:t>
            </a:r>
            <a:r>
              <a:rPr lang="ru-RU" sz="1600" b="1" dirty="0"/>
              <a:t>5</a:t>
            </a:r>
            <a:r>
              <a:rPr lang="ru-RU" sz="1600" dirty="0"/>
              <a:t> классов:</a:t>
            </a:r>
          </a:p>
          <a:p>
            <a:pPr algn="just"/>
            <a:r>
              <a:rPr lang="en-US" sz="1600" dirty="0"/>
              <a:t>I</a:t>
            </a:r>
            <a:r>
              <a:rPr lang="ru-RU" sz="1600" dirty="0"/>
              <a:t> место – АСОШ, командный балл - 2,94</a:t>
            </a:r>
          </a:p>
          <a:p>
            <a:pPr algn="just"/>
            <a:r>
              <a:rPr lang="ru-RU" sz="1600" dirty="0" smtClean="0"/>
              <a:t>	Среди </a:t>
            </a:r>
            <a:r>
              <a:rPr lang="ru-RU" sz="1600" b="1" dirty="0"/>
              <a:t>6</a:t>
            </a:r>
            <a:r>
              <a:rPr lang="ru-RU" sz="1600" dirty="0"/>
              <a:t> классов:</a:t>
            </a:r>
          </a:p>
          <a:p>
            <a:pPr algn="just"/>
            <a:r>
              <a:rPr lang="en-US" sz="1600" dirty="0"/>
              <a:t>I</a:t>
            </a:r>
            <a:r>
              <a:rPr lang="ru-RU" sz="1600" dirty="0"/>
              <a:t> место – ДСОШ № 2, командный балл – 2,78</a:t>
            </a:r>
          </a:p>
          <a:p>
            <a:pPr algn="just"/>
            <a:r>
              <a:rPr lang="ru-RU" sz="1600" dirty="0"/>
              <a:t>    	Среди </a:t>
            </a:r>
            <a:r>
              <a:rPr lang="ru-RU" sz="1600" b="1" dirty="0"/>
              <a:t>8</a:t>
            </a:r>
            <a:r>
              <a:rPr lang="ru-RU" sz="1600" dirty="0"/>
              <a:t> классов:</a:t>
            </a:r>
          </a:p>
          <a:p>
            <a:pPr algn="just"/>
            <a:r>
              <a:rPr lang="en-US" sz="1600" dirty="0"/>
              <a:t>I</a:t>
            </a:r>
            <a:r>
              <a:rPr lang="ru-RU" sz="1600" dirty="0"/>
              <a:t> место – ДСОШ № 1, командный балл – 2,97</a:t>
            </a:r>
          </a:p>
          <a:p>
            <a:pPr algn="just"/>
            <a:r>
              <a:rPr lang="ru-RU" sz="1600" dirty="0"/>
              <a:t>          Ежегодно  проводятся  районные  игры  школьников  «Старты  надежд»  по  8  видам  спорта:  лыжные  гонки, легкая  атлетика, волейбол, настольный  теннис, футбол, шахматы, вольная  борьба, мини-футбол, баскетбол.   В  районных играх  «Старты  надежд» приняли  участие около  пятисот  учащихся  школ  района.   Среди основных  средних школ </a:t>
            </a:r>
            <a:r>
              <a:rPr lang="en-US" sz="1600" dirty="0"/>
              <a:t>I</a:t>
            </a:r>
            <a:r>
              <a:rPr lang="ru-RU" sz="1600" dirty="0"/>
              <a:t> место поделили команды  МОАУ «Домбаровская СОШ№1» и МОАУ «Домбаровская СОШ №2»,  среди основных школ  </a:t>
            </a:r>
            <a:r>
              <a:rPr lang="en-US" sz="1600" dirty="0"/>
              <a:t>I</a:t>
            </a:r>
            <a:r>
              <a:rPr lang="ru-RU" sz="1600" dirty="0"/>
              <a:t> место заняла команда МОБУ «Домбаровская ООШ№3</a:t>
            </a:r>
            <a:r>
              <a:rPr lang="ru-RU" sz="1600" dirty="0" smtClean="0"/>
              <a:t>».</a:t>
            </a:r>
            <a:r>
              <a:rPr lang="ru-RU" sz="1600" dirty="0"/>
              <a:t> </a:t>
            </a:r>
            <a:endParaRPr lang="ru-RU" sz="1600" dirty="0" smtClean="0"/>
          </a:p>
          <a:p>
            <a:pPr algn="just"/>
            <a:r>
              <a:rPr lang="ru-RU" sz="1600" dirty="0" smtClean="0"/>
              <a:t>Выполнили </a:t>
            </a:r>
            <a:r>
              <a:rPr lang="ru-RU" sz="1600" dirty="0"/>
              <a:t>нормы ГТО  </a:t>
            </a:r>
            <a:r>
              <a:rPr lang="ru-RU" sz="1600" dirty="0" smtClean="0"/>
              <a:t>62 </a:t>
            </a:r>
            <a:r>
              <a:rPr lang="ru-RU" sz="1600" dirty="0"/>
              <a:t>школьника. Знаки отличия получили 40 учащихся, из них золотой знак – 22 учащихся, серебряный – 13 учащихся, бронзовый – 5 учащихся. </a:t>
            </a:r>
          </a:p>
        </p:txBody>
      </p:sp>
    </p:spTree>
    <p:extLst>
      <p:ext uri="{BB962C8B-B14F-4D97-AF65-F5344CB8AC3E}">
        <p14:creationId xmlns:p14="http://schemas.microsoft.com/office/powerpoint/2010/main" xmlns="" val="31460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50961" y="188640"/>
            <a:ext cx="7851648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effectLst/>
              </a:rPr>
              <a:t>Летний отдых и оздоровление</a:t>
            </a:r>
            <a:endParaRPr lang="ru-RU" sz="27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8293" y="764704"/>
            <a:ext cx="8856984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sz="1600" dirty="0" smtClean="0"/>
              <a:t>На </a:t>
            </a:r>
            <a:r>
              <a:rPr lang="ru-RU" sz="1600" dirty="0"/>
              <a:t>территории  Домбаровского района работали 16 детских  учреждений отдыха, из  них 14 лагерей  дневного пребывания  на  базе  образовательных  организаций  района, 1 лагерь  труда  и  отдыха, организованный ООО «Газпром </a:t>
            </a:r>
            <a:r>
              <a:rPr lang="ru-RU" sz="1600" dirty="0" err="1"/>
              <a:t>трансгаз</a:t>
            </a:r>
            <a:r>
              <a:rPr lang="ru-RU" sz="1600" dirty="0"/>
              <a:t>  Екатеринбург» </a:t>
            </a:r>
            <a:r>
              <a:rPr lang="ru-RU" sz="1600" dirty="0" err="1"/>
              <a:t>Домбаровское</a:t>
            </a:r>
            <a:r>
              <a:rPr lang="ru-RU" sz="1600" dirty="0"/>
              <a:t>  ЛПУ и  загородный  лагерь МБУ ДОЛ  «Сокол».  МБУ  ДОЛ «Сокол»  работал  в  3 потока  с  охватом с охватом 309 детей  и подростков. На  базе образовательных учреждений района  работали 14 лагерей  дневного пребывания  с охватом  749  детей и подростков,   ЛТО  с охватом  40 человек.</a:t>
            </a:r>
          </a:p>
          <a:p>
            <a:pPr algn="just"/>
            <a:r>
              <a:rPr lang="ru-RU" sz="1600" dirty="0" smtClean="0"/>
              <a:t>	34 </a:t>
            </a:r>
            <a:r>
              <a:rPr lang="ru-RU" sz="1600" dirty="0"/>
              <a:t>человека  отдохнули  в  областных  профильных  лагерях , 3  в детских оздоровительных лагерях, 7  человек  поправили  здоровье  в  санаториях и профилакториях области.  </a:t>
            </a:r>
          </a:p>
          <a:p>
            <a:pPr algn="just"/>
            <a:r>
              <a:rPr lang="ru-RU" sz="1600" dirty="0"/>
              <a:t>       	Работали   15  площадок  кратковременного   пребывания   по линии  отдела  культуры с  охватом  530  детей  и подростков,  200 подростков по  линии комитета по  физической  культуре  и спорту,  8  площадок по  линии  отдела  образования с охватом  100 человек, всего 24  площадки с охватом 830  детей  и подростков.</a:t>
            </a:r>
          </a:p>
          <a:p>
            <a:pPr algn="just"/>
            <a:r>
              <a:rPr lang="ru-RU" sz="1600" dirty="0"/>
              <a:t>    	В  период  летних  каникул  92  подростка  были трудоустроены,  из них 74   трудоустроены   через   ЦЗН,  18   индивидуально. 11 подростков были  трудоустроены в  лагерях  дневного  пребывания  по должности «вожатый-инструктор»,   40 подростков работали в бригадах  по  благоустройству поселений.</a:t>
            </a:r>
          </a:p>
          <a:p>
            <a:pPr algn="just"/>
            <a:r>
              <a:rPr lang="ru-RU" sz="1600" dirty="0"/>
              <a:t>  	Всего 1899 человек  были  охвачены  организованными формами  отдыха, что  составляет    106 %  от  общего  числа  учащихся  школ  района. </a:t>
            </a:r>
          </a:p>
        </p:txBody>
      </p:sp>
    </p:spTree>
    <p:extLst>
      <p:ext uri="{BB962C8B-B14F-4D97-AF65-F5344CB8AC3E}">
        <p14:creationId xmlns:p14="http://schemas.microsoft.com/office/powerpoint/2010/main" xmlns="" val="31460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0172" y="57200"/>
            <a:ext cx="7851648" cy="99553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Недостатки в </a:t>
            </a:r>
            <a:r>
              <a:rPr lang="ru-RU" sz="2800" dirty="0"/>
              <a:t>организации летнего </a:t>
            </a:r>
            <a:r>
              <a:rPr lang="ru-RU" sz="2800" dirty="0" smtClean="0"/>
              <a:t>отдыха</a:t>
            </a:r>
            <a:endParaRPr lang="ru-RU" sz="27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340768"/>
            <a:ext cx="835292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В </a:t>
            </a:r>
            <a:r>
              <a:rPr lang="ru-RU" dirty="0"/>
              <a:t>лагерях  МОБУ  «СОШ пос. Голубой  Факел», МОАУ  «Домбаровская  СОШ № 1», МОБУ «Домбаровская СОШ№2», МОБУ «Домбаровская ООШ№3», МОБУ «Полевая СОШ», МОБУ «</a:t>
            </a:r>
            <a:r>
              <a:rPr lang="ru-RU" dirty="0" err="1"/>
              <a:t>Красночабанская</a:t>
            </a:r>
            <a:r>
              <a:rPr lang="ru-RU" dirty="0"/>
              <a:t> СОШ», МОБУ «</a:t>
            </a:r>
            <a:r>
              <a:rPr lang="ru-RU" dirty="0" err="1"/>
              <a:t>Курмансайская</a:t>
            </a:r>
            <a:r>
              <a:rPr lang="ru-RU" dirty="0"/>
              <a:t> ООШ», МОБУ «Прибрежная ООШ»,  МОБУ «Карагандинская ООШ», МОБУ «</a:t>
            </a:r>
            <a:r>
              <a:rPr lang="ru-RU" dirty="0" err="1"/>
              <a:t>Заринская</a:t>
            </a:r>
            <a:r>
              <a:rPr lang="ru-RU" dirty="0"/>
              <a:t> ООШ»,  имели место замечания со стороны </a:t>
            </a:r>
            <a:r>
              <a:rPr lang="ru-RU" dirty="0" err="1"/>
              <a:t>Роспотребнадзора</a:t>
            </a:r>
            <a:r>
              <a:rPr lang="ru-RU" dirty="0"/>
              <a:t>;</a:t>
            </a:r>
          </a:p>
          <a:p>
            <a:pPr algn="just"/>
            <a:r>
              <a:rPr lang="ru-RU" dirty="0" smtClean="0"/>
              <a:t>	- </a:t>
            </a:r>
            <a:r>
              <a:rPr lang="ru-RU" dirty="0"/>
              <a:t>реализация программ  оздоровительных  учреждений   была  направлена  на учащихся  начальной  школы,</a:t>
            </a:r>
          </a:p>
          <a:p>
            <a:pPr algn="just"/>
            <a:r>
              <a:rPr lang="ru-RU" dirty="0" smtClean="0"/>
              <a:t>	- </a:t>
            </a:r>
            <a:r>
              <a:rPr lang="ru-RU" dirty="0"/>
              <a:t>не во  всех общеобразовательных организациях  разработаны индивидуальные программы отдыха и занятости в течение летних каникул детей и подростков, находящихся в трудной жизненной ситуации и состоящих на профилактическом учете в ОО, </a:t>
            </a:r>
            <a:r>
              <a:rPr lang="ru-RU" dirty="0" err="1"/>
              <a:t>КДНиЗП</a:t>
            </a:r>
            <a:r>
              <a:rPr lang="ru-RU" dirty="0"/>
              <a:t>, ПДН;</a:t>
            </a:r>
          </a:p>
          <a:p>
            <a:pPr algn="just"/>
            <a:r>
              <a:rPr lang="ru-RU" dirty="0" smtClean="0"/>
              <a:t>	- </a:t>
            </a:r>
            <a:r>
              <a:rPr lang="ru-RU" dirty="0"/>
              <a:t>не организована работа по развитию  мало затратных форм детского отдыха, в </a:t>
            </a:r>
            <a:r>
              <a:rPr lang="ru-RU" dirty="0" err="1"/>
              <a:t>т.ч</a:t>
            </a:r>
            <a:r>
              <a:rPr lang="ru-RU" dirty="0"/>
              <a:t>. семейного:  </a:t>
            </a:r>
            <a:r>
              <a:rPr lang="ru-RU" dirty="0" err="1"/>
              <a:t>профориентационные</a:t>
            </a:r>
            <a:r>
              <a:rPr lang="ru-RU" dirty="0"/>
              <a:t> и профильные, фольклорные и этнографические экспедиции, походы, организованные выходы на природу.</a:t>
            </a:r>
          </a:p>
          <a:p>
            <a:pPr algn="just"/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31460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85728"/>
            <a:ext cx="9144000" cy="7075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Безопасное </a:t>
            </a:r>
            <a:r>
              <a:rPr lang="ru-RU" sz="2800" dirty="0"/>
              <a:t>пребывания детей в образовательной </a:t>
            </a:r>
            <a:r>
              <a:rPr lang="ru-RU" sz="2800" dirty="0" smtClean="0"/>
              <a:t>организации</a:t>
            </a:r>
            <a:endParaRPr lang="ru-RU" sz="27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928670"/>
            <a:ext cx="8784976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700" b="1" dirty="0" smtClean="0"/>
              <a:t>	</a:t>
            </a:r>
            <a:r>
              <a:rPr lang="ru-RU" sz="1500" b="1" dirty="0" smtClean="0"/>
              <a:t>На </a:t>
            </a:r>
            <a:r>
              <a:rPr lang="ru-RU" sz="1500" b="1" dirty="0"/>
              <a:t>территории  МО Домбаровский район находится 24 образовательных организации: 12 общеобразовательных организаций, 10 дошкольных образовательных организаций, 2 учреждения дополнительного образования.</a:t>
            </a:r>
            <a:r>
              <a:rPr lang="ru-RU" sz="1500" dirty="0"/>
              <a:t> </a:t>
            </a:r>
            <a:endParaRPr lang="ru-RU" sz="1500" dirty="0" smtClean="0"/>
          </a:p>
          <a:p>
            <a:pPr algn="just"/>
            <a:r>
              <a:rPr lang="ru-RU" sz="1500" dirty="0" smtClean="0"/>
              <a:t>	В </a:t>
            </a:r>
            <a:r>
              <a:rPr lang="ru-RU" sz="1500" dirty="0"/>
              <a:t>целях принятия дополнительных мер по обеспечению безопасности  и антитеррористической защищенности образовательных организаций, обеспечения комплексной безопасности образовательных учреждений в ОУ Домбаровского района </a:t>
            </a:r>
            <a:r>
              <a:rPr lang="ru-RU" sz="1500" dirty="0" smtClean="0"/>
              <a:t>разработаны </a:t>
            </a:r>
            <a:r>
              <a:rPr lang="ru-RU" sz="1500" dirty="0"/>
              <a:t>планы мероприятий по обеспечению и  защите образовательных организаций от террористических актов, скорректированы  паспорта комплексной безопасности в образовательных учреждениях. </a:t>
            </a:r>
          </a:p>
          <a:p>
            <a:pPr algn="just"/>
            <a:r>
              <a:rPr lang="ru-RU" sz="1500" dirty="0" smtClean="0"/>
              <a:t>	Ежегодно </a:t>
            </a:r>
            <a:r>
              <a:rPr lang="ru-RU" sz="1500" dirty="0"/>
              <a:t>отдел образования инициирует межведомственную проверку готовности  образовательных учреждений к началу нового учебного </a:t>
            </a:r>
            <a:r>
              <a:rPr lang="ru-RU" sz="1500" dirty="0" smtClean="0"/>
              <a:t>года, в </a:t>
            </a:r>
            <a:r>
              <a:rPr lang="ru-RU" sz="1500" dirty="0"/>
              <a:t>ходе </a:t>
            </a:r>
            <a:r>
              <a:rPr lang="ru-RU" sz="1500" dirty="0" smtClean="0"/>
              <a:t>которых анализируется </a:t>
            </a:r>
            <a:r>
              <a:rPr lang="ru-RU" sz="1500" dirty="0"/>
              <a:t>состояние пропускного режима, работы персонала </a:t>
            </a:r>
            <a:r>
              <a:rPr lang="ru-RU" sz="1500" dirty="0" smtClean="0"/>
              <a:t>ОУ по </a:t>
            </a:r>
            <a:r>
              <a:rPr lang="ru-RU" sz="1500" dirty="0"/>
              <a:t>выполнению алгоритмов действий  при возникновении чрезвычайных ситуаций террористического характера, антитеррористическая защищенность здания, территории, проведение инструктажей с персоналом, проведение эвакуационных тренировок с разработанным сценарием. </a:t>
            </a:r>
            <a:endParaRPr lang="ru-RU" sz="1500" dirty="0" smtClean="0"/>
          </a:p>
          <a:p>
            <a:pPr algn="just"/>
            <a:r>
              <a:rPr lang="ru-RU" sz="1500" dirty="0"/>
              <a:t>	</a:t>
            </a:r>
            <a:r>
              <a:rPr lang="ru-RU" sz="1500" dirty="0" smtClean="0"/>
              <a:t>Месячник </a:t>
            </a:r>
            <a:r>
              <a:rPr lang="ru-RU" sz="1500" dirty="0"/>
              <a:t>безопасности, уроки безопасности (сентябрь, апрель, май), классные часы, родительские собрания.</a:t>
            </a:r>
          </a:p>
          <a:p>
            <a:pPr algn="just"/>
            <a:r>
              <a:rPr lang="ru-RU" sz="1500" dirty="0" smtClean="0"/>
              <a:t>	Профилактика т</a:t>
            </a:r>
            <a:r>
              <a:rPr lang="ru-RU" sz="1500" b="1" dirty="0" smtClean="0"/>
              <a:t>равматизма. </a:t>
            </a:r>
            <a:r>
              <a:rPr lang="ru-RU" sz="1500" dirty="0" smtClean="0"/>
              <a:t>Всего </a:t>
            </a:r>
            <a:r>
              <a:rPr lang="ru-RU" sz="1500" dirty="0"/>
              <a:t>за 2017 - 2018г. год произошло 9  несчастных случаев в образовательных учреждениях района:  6 -  в ходе учебных занятий,  мероприятий,  на перерывах между ними в соответствии с учебным планом, 2 -  в ходе проведения занятий по физической культуре в соответствии с учебным планом, 1 -  при проведении  школьных </a:t>
            </a:r>
            <a:r>
              <a:rPr lang="ru-RU" sz="1500" dirty="0" smtClean="0"/>
              <a:t>соревнований.</a:t>
            </a:r>
            <a:endParaRPr lang="ru-RU" sz="1500" dirty="0"/>
          </a:p>
        </p:txBody>
      </p:sp>
    </p:spTree>
    <p:extLst>
      <p:ext uri="{BB962C8B-B14F-4D97-AF65-F5344CB8AC3E}">
        <p14:creationId xmlns:p14="http://schemas.microsoft.com/office/powerpoint/2010/main" xmlns="" val="141418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492896"/>
            <a:ext cx="7851648" cy="99553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Спасибо за внимание!!!</a:t>
            </a:r>
            <a:br>
              <a:rPr lang="ru-RU" sz="2800" dirty="0" smtClean="0"/>
            </a:b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xmlns="" val="283144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851648" cy="995536"/>
          </a:xfrm>
        </p:spPr>
        <p:txBody>
          <a:bodyPr>
            <a:normAutofit/>
          </a:bodyPr>
          <a:lstStyle/>
          <a:p>
            <a:pPr algn="ctr"/>
            <a:r>
              <a:rPr lang="ru-RU" sz="2700" dirty="0">
                <a:effectLst/>
              </a:rPr>
              <a:t>Анализ результатов ЕГЭ - 2018 года</a:t>
            </a:r>
            <a:br>
              <a:rPr lang="ru-RU" sz="2700" dirty="0">
                <a:effectLst/>
              </a:rPr>
            </a:br>
            <a:endParaRPr lang="ru-RU" sz="27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xmlns="" val="836622869"/>
              </p:ext>
            </p:extLst>
          </p:nvPr>
        </p:nvGraphicFramePr>
        <p:xfrm>
          <a:off x="467544" y="1196752"/>
          <a:ext cx="8208912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99826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851648" cy="995536"/>
          </a:xfrm>
        </p:spPr>
        <p:txBody>
          <a:bodyPr>
            <a:normAutofit/>
          </a:bodyPr>
          <a:lstStyle/>
          <a:p>
            <a:pPr algn="ctr"/>
            <a:r>
              <a:rPr lang="ru-RU" sz="2700" dirty="0">
                <a:effectLst/>
              </a:rPr>
              <a:t>Анализ результатов ЕГЭ - 2018 года</a:t>
            </a:r>
            <a:br>
              <a:rPr lang="ru-RU" sz="2700" dirty="0">
                <a:effectLst/>
              </a:rPr>
            </a:br>
            <a:endParaRPr lang="ru-RU" sz="27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xmlns="" val="1583344756"/>
              </p:ext>
            </p:extLst>
          </p:nvPr>
        </p:nvGraphicFramePr>
        <p:xfrm>
          <a:off x="539552" y="1196752"/>
          <a:ext cx="8064896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32315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851648" cy="995536"/>
          </a:xfrm>
        </p:spPr>
        <p:txBody>
          <a:bodyPr>
            <a:normAutofit/>
          </a:bodyPr>
          <a:lstStyle/>
          <a:p>
            <a:pPr algn="ctr"/>
            <a:r>
              <a:rPr lang="ru-RU" sz="2700" dirty="0">
                <a:effectLst/>
              </a:rPr>
              <a:t>Анализ результатов ЕГЭ - 2018 года</a:t>
            </a:r>
            <a:br>
              <a:rPr lang="ru-RU" sz="2700" dirty="0">
                <a:effectLst/>
              </a:rPr>
            </a:br>
            <a:endParaRPr lang="ru-RU" sz="27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xmlns="" val="3203422476"/>
              </p:ext>
            </p:extLst>
          </p:nvPr>
        </p:nvGraphicFramePr>
        <p:xfrm>
          <a:off x="539552" y="1268760"/>
          <a:ext cx="8064896" cy="5040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32315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851648" cy="995536"/>
          </a:xfrm>
        </p:spPr>
        <p:txBody>
          <a:bodyPr>
            <a:normAutofit/>
          </a:bodyPr>
          <a:lstStyle/>
          <a:p>
            <a:pPr algn="ctr"/>
            <a:r>
              <a:rPr lang="ru-RU" sz="2700" dirty="0">
                <a:effectLst/>
              </a:rPr>
              <a:t>Анализ результатов ЕГЭ - 2018 года</a:t>
            </a:r>
            <a:br>
              <a:rPr lang="ru-RU" sz="2700" dirty="0">
                <a:effectLst/>
              </a:rPr>
            </a:br>
            <a:endParaRPr lang="ru-RU" sz="27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xmlns="" val="820446317"/>
              </p:ext>
            </p:extLst>
          </p:nvPr>
        </p:nvGraphicFramePr>
        <p:xfrm>
          <a:off x="467544" y="1124745"/>
          <a:ext cx="8136904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17412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851648" cy="995536"/>
          </a:xfrm>
        </p:spPr>
        <p:txBody>
          <a:bodyPr>
            <a:normAutofit/>
          </a:bodyPr>
          <a:lstStyle/>
          <a:p>
            <a:pPr algn="ctr"/>
            <a:r>
              <a:rPr lang="ru-RU" sz="2700" dirty="0">
                <a:effectLst/>
              </a:rPr>
              <a:t>Анализ результатов ЕГЭ - 2018 года</a:t>
            </a:r>
            <a:br>
              <a:rPr lang="ru-RU" sz="2700" dirty="0">
                <a:effectLst/>
              </a:rPr>
            </a:br>
            <a:endParaRPr lang="ru-RU" sz="27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xmlns="" val="399734131"/>
              </p:ext>
            </p:extLst>
          </p:nvPr>
        </p:nvGraphicFramePr>
        <p:xfrm>
          <a:off x="539552" y="1196752"/>
          <a:ext cx="8136904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17412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851648" cy="995536"/>
          </a:xfrm>
        </p:spPr>
        <p:txBody>
          <a:bodyPr>
            <a:normAutofit/>
          </a:bodyPr>
          <a:lstStyle/>
          <a:p>
            <a:pPr algn="ctr"/>
            <a:r>
              <a:rPr lang="ru-RU" sz="2700" dirty="0">
                <a:effectLst/>
              </a:rPr>
              <a:t>Анализ результатов ЕГЭ - 2018 года</a:t>
            </a:r>
            <a:br>
              <a:rPr lang="ru-RU" sz="2700" dirty="0">
                <a:effectLst/>
              </a:rPr>
            </a:br>
            <a:endParaRPr lang="ru-RU" sz="27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xmlns="" val="954807288"/>
              </p:ext>
            </p:extLst>
          </p:nvPr>
        </p:nvGraphicFramePr>
        <p:xfrm>
          <a:off x="539552" y="1268760"/>
          <a:ext cx="8136904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17412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851648" cy="995536"/>
          </a:xfrm>
        </p:spPr>
        <p:txBody>
          <a:bodyPr>
            <a:normAutofit/>
          </a:bodyPr>
          <a:lstStyle/>
          <a:p>
            <a:pPr algn="ctr"/>
            <a:r>
              <a:rPr lang="ru-RU" sz="2700" dirty="0">
                <a:effectLst/>
              </a:rPr>
              <a:t>Анализ результатов ЕГЭ - 2018 года</a:t>
            </a:r>
            <a:br>
              <a:rPr lang="ru-RU" sz="2700" dirty="0">
                <a:effectLst/>
              </a:rPr>
            </a:br>
            <a:endParaRPr lang="ru-RU" sz="27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xmlns="" val="603271769"/>
              </p:ext>
            </p:extLst>
          </p:nvPr>
        </p:nvGraphicFramePr>
        <p:xfrm>
          <a:off x="539552" y="1196752"/>
          <a:ext cx="7992888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17412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204</TotalTime>
  <Words>1044</Words>
  <Application>Microsoft Office PowerPoint</Application>
  <PresentationFormat>Экран (4:3)</PresentationFormat>
  <Paragraphs>151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Аспект</vt:lpstr>
      <vt:lpstr>О состоянии и развитии муниципальной образовательной системы МО Домбаровский район</vt:lpstr>
      <vt:lpstr>Государственная программа Российской Федерации «Развитие образования» на 2014-2020 годы</vt:lpstr>
      <vt:lpstr>Анализ результатов ЕГЭ - 2018 года </vt:lpstr>
      <vt:lpstr>Анализ результатов ЕГЭ - 2018 года </vt:lpstr>
      <vt:lpstr>Анализ результатов ЕГЭ - 2018 года </vt:lpstr>
      <vt:lpstr>Анализ результатов ЕГЭ - 2018 года </vt:lpstr>
      <vt:lpstr>Анализ результатов ЕГЭ - 2018 года </vt:lpstr>
      <vt:lpstr>Анализ результатов ЕГЭ - 2018 года </vt:lpstr>
      <vt:lpstr>Анализ результатов ЕГЭ - 2018 года </vt:lpstr>
      <vt:lpstr>Анализ результатов ЕГЭ - 2018 года </vt:lpstr>
      <vt:lpstr>Анализ результатов ЕГЭ - 2018 года </vt:lpstr>
      <vt:lpstr>ОГЭ, ГВЭ - 2018  </vt:lpstr>
      <vt:lpstr>                 Кадровый потенциал </vt:lpstr>
      <vt:lpstr>Участие в конкурсах</vt:lpstr>
      <vt:lpstr>Участие в конкурсах</vt:lpstr>
      <vt:lpstr>Региональные экзамены 7-8 класс</vt:lpstr>
      <vt:lpstr>ВПР - 2018 </vt:lpstr>
      <vt:lpstr>Мероприятия направленные на ликвидацию пробелов знаний и формирования единого подхода к критериям проверки ВПР </vt:lpstr>
      <vt:lpstr>Программа воспитания  и социализации </vt:lpstr>
      <vt:lpstr>Программа воспитания  и социализации </vt:lpstr>
      <vt:lpstr>Спорт и здоровьесбережение</vt:lpstr>
      <vt:lpstr>Спорт и здоровьесбережение</vt:lpstr>
      <vt:lpstr>Летний отдых и оздоровление</vt:lpstr>
      <vt:lpstr>Недостатки в организации летнего отдыха</vt:lpstr>
      <vt:lpstr> Безопасное пребывания детей в образовательной организации</vt:lpstr>
      <vt:lpstr>Спасибо за внимание!!!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Vladimir Marbach</dc:creator>
  <cp:lastModifiedBy>Stantion-SSE</cp:lastModifiedBy>
  <cp:revision>23</cp:revision>
  <dcterms:created xsi:type="dcterms:W3CDTF">2018-08-23T14:30:07Z</dcterms:created>
  <dcterms:modified xsi:type="dcterms:W3CDTF">2018-08-24T02:46:19Z</dcterms:modified>
</cp:coreProperties>
</file>